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x="18288000" cy="10287000"/>
  <p:notesSz cx="6858000" cy="9144000"/>
  <p:embeddedFontLst>
    <p:embeddedFont>
      <p:font typeface="Lora" charset="1" panose="00000500000000000000"/>
      <p:regular r:id="rId70"/>
    </p:embeddedFont>
    <p:embeddedFont>
      <p:font typeface="Lora Bold" charset="1" panose="000008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 Id="rId5" Target="../media/image32.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10972800" y="0"/>
            <a:ext cx="7315200" cy="10287000"/>
            <a:chOff x="0" y="0"/>
            <a:chExt cx="9753600" cy="13716000"/>
          </a:xfrm>
        </p:grpSpPr>
        <p:pic>
          <p:nvPicPr>
            <p:cNvPr name="Picture 3" id="3"/>
            <p:cNvPicPr>
              <a:picLocks noChangeAspect="true"/>
            </p:cNvPicPr>
            <p:nvPr/>
          </p:nvPicPr>
          <p:blipFill>
            <a:blip r:embed="rId2"/>
            <a:srcRect l="27350" t="0" r="27350" b="0"/>
            <a:stretch>
              <a:fillRect/>
            </a:stretch>
          </p:blipFill>
          <p:spPr>
            <a:xfrm flipH="false" flipV="false">
              <a:off x="0" y="0"/>
              <a:ext cx="9753600" cy="13716000"/>
            </a:xfrm>
            <a:prstGeom prst="rect">
              <a:avLst/>
            </a:prstGeom>
          </p:spPr>
        </p:pic>
      </p:grpSp>
      <p:grpSp>
        <p:nvGrpSpPr>
          <p:cNvPr name="Group 4" id="4"/>
          <p:cNvGrpSpPr/>
          <p:nvPr/>
        </p:nvGrpSpPr>
        <p:grpSpPr>
          <a:xfrm rot="0">
            <a:off x="0" y="6173411"/>
            <a:ext cx="10972800" cy="4113589"/>
            <a:chOff x="0" y="0"/>
            <a:chExt cx="5584829" cy="2093694"/>
          </a:xfrm>
        </p:grpSpPr>
        <p:sp>
          <p:nvSpPr>
            <p:cNvPr name="Freeform 5" id="5"/>
            <p:cNvSpPr/>
            <p:nvPr/>
          </p:nvSpPr>
          <p:spPr>
            <a:xfrm flipH="false" flipV="false" rot="0">
              <a:off x="0" y="0"/>
              <a:ext cx="5584829" cy="2093694"/>
            </a:xfrm>
            <a:custGeom>
              <a:avLst/>
              <a:gdLst/>
              <a:ahLst/>
              <a:cxnLst/>
              <a:rect r="r" b="b" t="t" l="l"/>
              <a:pathLst>
                <a:path h="2093694" w="5584829">
                  <a:moveTo>
                    <a:pt x="0" y="0"/>
                  </a:moveTo>
                  <a:lnTo>
                    <a:pt x="5584829" y="0"/>
                  </a:lnTo>
                  <a:lnTo>
                    <a:pt x="5584829" y="2093694"/>
                  </a:lnTo>
                  <a:lnTo>
                    <a:pt x="0" y="2093694"/>
                  </a:lnTo>
                  <a:close/>
                </a:path>
              </a:pathLst>
            </a:custGeom>
            <a:solidFill>
              <a:srgbClr val="1E3256"/>
            </a:solidFill>
          </p:spPr>
        </p:sp>
      </p:grpSp>
      <p:grpSp>
        <p:nvGrpSpPr>
          <p:cNvPr name="Group 6" id="6"/>
          <p:cNvGrpSpPr/>
          <p:nvPr/>
        </p:nvGrpSpPr>
        <p:grpSpPr>
          <a:xfrm rot="0">
            <a:off x="265777" y="9111615"/>
            <a:ext cx="8174353" cy="816759"/>
            <a:chOff x="0" y="0"/>
            <a:chExt cx="10899137" cy="1089011"/>
          </a:xfrm>
        </p:grpSpPr>
        <p:sp>
          <p:nvSpPr>
            <p:cNvPr name="Freeform 7" id="7"/>
            <p:cNvSpPr/>
            <p:nvPr/>
          </p:nvSpPr>
          <p:spPr>
            <a:xfrm flipH="false" flipV="false" rot="0">
              <a:off x="0" y="638189"/>
              <a:ext cx="450823" cy="450823"/>
            </a:xfrm>
            <a:custGeom>
              <a:avLst/>
              <a:gdLst/>
              <a:ahLst/>
              <a:cxnLst/>
              <a:rect r="r" b="b" t="t" l="l"/>
              <a:pathLst>
                <a:path h="450823" w="450823">
                  <a:moveTo>
                    <a:pt x="0" y="0"/>
                  </a:moveTo>
                  <a:lnTo>
                    <a:pt x="450823" y="0"/>
                  </a:lnTo>
                  <a:lnTo>
                    <a:pt x="450823" y="450822"/>
                  </a:lnTo>
                  <a:lnTo>
                    <a:pt x="0" y="450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72263" y="-28575"/>
              <a:ext cx="10126875" cy="1102995"/>
            </a:xfrm>
            <a:prstGeom prst="rect">
              <a:avLst/>
            </a:prstGeom>
          </p:spPr>
          <p:txBody>
            <a:bodyPr anchor="t" rtlCol="false" tIns="0" lIns="0" bIns="0" rIns="0">
              <a:spAutoFit/>
            </a:bodyPr>
            <a:lstStyle/>
            <a:p>
              <a:pPr algn="l">
                <a:lnSpc>
                  <a:spcPts val="3900"/>
                </a:lnSpc>
              </a:pPr>
              <a:r>
                <a:rPr lang="en-US" sz="3000">
                  <a:solidFill>
                    <a:srgbClr val="EDECED"/>
                  </a:solidFill>
                  <a:latin typeface="Lora"/>
                  <a:ea typeface="Lora"/>
                  <a:cs typeface="Lora"/>
                  <a:sym typeface="Lora"/>
                </a:rPr>
                <a:t>GVHD: ThS. TRẦN HỮU MINH ĐĂNG</a:t>
              </a:r>
            </a:p>
            <a:p>
              <a:pPr algn="l" marL="0" indent="0" lvl="0">
                <a:lnSpc>
                  <a:spcPts val="2729"/>
                </a:lnSpc>
                <a:spcBef>
                  <a:spcPct val="0"/>
                </a:spcBef>
              </a:pPr>
            </a:p>
          </p:txBody>
        </p:sp>
      </p:grpSp>
      <p:sp>
        <p:nvSpPr>
          <p:cNvPr name="Freeform 9" id="9"/>
          <p:cNvSpPr/>
          <p:nvPr/>
        </p:nvSpPr>
        <p:spPr>
          <a:xfrm flipH="false" flipV="false" rot="0">
            <a:off x="1028700" y="308885"/>
            <a:ext cx="978628" cy="871719"/>
          </a:xfrm>
          <a:custGeom>
            <a:avLst/>
            <a:gdLst/>
            <a:ahLst/>
            <a:cxnLst/>
            <a:rect r="r" b="b" t="t" l="l"/>
            <a:pathLst>
              <a:path h="871719" w="978628">
                <a:moveTo>
                  <a:pt x="0" y="0"/>
                </a:moveTo>
                <a:lnTo>
                  <a:pt x="978628" y="0"/>
                </a:lnTo>
                <a:lnTo>
                  <a:pt x="978628" y="871719"/>
                </a:lnTo>
                <a:lnTo>
                  <a:pt x="0" y="871719"/>
                </a:lnTo>
                <a:lnTo>
                  <a:pt x="0" y="0"/>
                </a:lnTo>
                <a:close/>
              </a:path>
            </a:pathLst>
          </a:custGeom>
          <a:blipFill>
            <a:blip r:embed="rId5"/>
            <a:stretch>
              <a:fillRect l="0" t="0" r="0" b="0"/>
            </a:stretch>
          </a:blipFill>
        </p:spPr>
      </p:sp>
      <p:sp>
        <p:nvSpPr>
          <p:cNvPr name="TextBox 10" id="10"/>
          <p:cNvSpPr txBox="true"/>
          <p:nvPr/>
        </p:nvSpPr>
        <p:spPr>
          <a:xfrm rot="0">
            <a:off x="2153358" y="501361"/>
            <a:ext cx="8259666" cy="4754090"/>
          </a:xfrm>
          <a:prstGeom prst="rect">
            <a:avLst/>
          </a:prstGeom>
        </p:spPr>
        <p:txBody>
          <a:bodyPr anchor="t" rtlCol="false" tIns="0" lIns="0" bIns="0" rIns="0">
            <a:spAutoFit/>
          </a:bodyPr>
          <a:lstStyle/>
          <a:p>
            <a:pPr algn="l">
              <a:lnSpc>
                <a:spcPts val="7259"/>
              </a:lnSpc>
            </a:pPr>
            <a:r>
              <a:rPr lang="en-US" sz="6000">
                <a:solidFill>
                  <a:srgbClr val="1E3256"/>
                </a:solidFill>
                <a:latin typeface="Lora"/>
                <a:ea typeface="Lora"/>
                <a:cs typeface="Lora"/>
                <a:sym typeface="Lora"/>
              </a:rPr>
              <a:t> LẬP TRÌNH WEBSITE MẠNG XÃ HỘI BẰNG DJANGO TRONG PYTHON</a:t>
            </a:r>
          </a:p>
          <a:p>
            <a:pPr algn="l">
              <a:lnSpc>
                <a:spcPts val="8764"/>
              </a:lnSpc>
            </a:pPr>
          </a:p>
        </p:txBody>
      </p:sp>
      <p:grpSp>
        <p:nvGrpSpPr>
          <p:cNvPr name="Group 11" id="11"/>
          <p:cNvGrpSpPr/>
          <p:nvPr/>
        </p:nvGrpSpPr>
        <p:grpSpPr>
          <a:xfrm rot="0">
            <a:off x="4658896" y="7197505"/>
            <a:ext cx="6172637" cy="1513307"/>
            <a:chOff x="0" y="0"/>
            <a:chExt cx="8230183" cy="2017742"/>
          </a:xfrm>
        </p:grpSpPr>
        <p:sp>
          <p:nvSpPr>
            <p:cNvPr name="TextBox 12" id="12"/>
            <p:cNvSpPr txBox="true"/>
            <p:nvPr/>
          </p:nvSpPr>
          <p:spPr>
            <a:xfrm rot="0">
              <a:off x="0" y="-28575"/>
              <a:ext cx="8230183" cy="638175"/>
            </a:xfrm>
            <a:prstGeom prst="rect">
              <a:avLst/>
            </a:prstGeom>
          </p:spPr>
          <p:txBody>
            <a:bodyPr anchor="t" rtlCol="false" tIns="0" lIns="0" bIns="0" rIns="0">
              <a:spAutoFit/>
            </a:bodyPr>
            <a:lstStyle/>
            <a:p>
              <a:pPr algn="l" marL="0" indent="0" lvl="0">
                <a:lnSpc>
                  <a:spcPts val="3900"/>
                </a:lnSpc>
                <a:spcBef>
                  <a:spcPct val="0"/>
                </a:spcBef>
              </a:pPr>
              <a:r>
                <a:rPr lang="en-US" b="true" sz="3000">
                  <a:solidFill>
                    <a:srgbClr val="EDECED"/>
                  </a:solidFill>
                  <a:latin typeface="Lora Bold"/>
                  <a:ea typeface="Lora Bold"/>
                  <a:cs typeface="Lora Bold"/>
                  <a:sym typeface="Lora Bold"/>
                </a:rPr>
                <a:t>Được trình bày bởi</a:t>
              </a:r>
            </a:p>
          </p:txBody>
        </p:sp>
        <p:sp>
          <p:nvSpPr>
            <p:cNvPr name="TextBox 13" id="13"/>
            <p:cNvSpPr txBox="true"/>
            <p:nvPr/>
          </p:nvSpPr>
          <p:spPr>
            <a:xfrm rot="0">
              <a:off x="0" y="719167"/>
              <a:ext cx="8230183" cy="1298575"/>
            </a:xfrm>
            <a:prstGeom prst="rect">
              <a:avLst/>
            </a:prstGeom>
          </p:spPr>
          <p:txBody>
            <a:bodyPr anchor="t" rtlCol="false" tIns="0" lIns="0" bIns="0" rIns="0">
              <a:spAutoFit/>
            </a:bodyPr>
            <a:lstStyle/>
            <a:p>
              <a:pPr algn="l">
                <a:lnSpc>
                  <a:spcPts val="3900"/>
                </a:lnSpc>
              </a:pPr>
              <a:r>
                <a:rPr lang="en-US" sz="3000">
                  <a:solidFill>
                    <a:srgbClr val="EDECED"/>
                  </a:solidFill>
                  <a:latin typeface="Lora"/>
                  <a:ea typeface="Lora"/>
                  <a:cs typeface="Lora"/>
                  <a:sym typeface="Lora"/>
                </a:rPr>
                <a:t>Ngô Nguyễn Thùy Linh </a:t>
              </a:r>
            </a:p>
            <a:p>
              <a:pPr algn="l" marL="0" indent="0" lvl="0">
                <a:lnSpc>
                  <a:spcPts val="3900"/>
                </a:lnSpc>
                <a:spcBef>
                  <a:spcPct val="0"/>
                </a:spcBef>
              </a:pPr>
              <a:r>
                <a:rPr lang="en-US" sz="3000">
                  <a:solidFill>
                    <a:srgbClr val="EDECED"/>
                  </a:solidFill>
                  <a:latin typeface="Lora"/>
                  <a:ea typeface="Lora"/>
                  <a:cs typeface="Lora"/>
                  <a:sym typeface="Lora"/>
                </a:rPr>
                <a:t>Trần Thị Thanh Giang</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249968" y="4908832"/>
            <a:ext cx="10614526" cy="5236499"/>
          </a:xfrm>
          <a:custGeom>
            <a:avLst/>
            <a:gdLst/>
            <a:ahLst/>
            <a:cxnLst/>
            <a:rect r="r" b="b" t="t" l="l"/>
            <a:pathLst>
              <a:path h="5236499" w="10614526">
                <a:moveTo>
                  <a:pt x="0" y="0"/>
                </a:moveTo>
                <a:lnTo>
                  <a:pt x="10614526" y="0"/>
                </a:lnTo>
                <a:lnTo>
                  <a:pt x="10614526" y="5236499"/>
                </a:lnTo>
                <a:lnTo>
                  <a:pt x="0" y="5236499"/>
                </a:lnTo>
                <a:lnTo>
                  <a:pt x="0" y="0"/>
                </a:lnTo>
                <a:close/>
              </a:path>
            </a:pathLst>
          </a:custGeom>
          <a:blipFill>
            <a:blip r:embed="rId4"/>
            <a:stretch>
              <a:fillRect l="0" t="0" r="0"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869748" y="4108732"/>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Yêu cầu và tính năng của website mạng xã hội </a:t>
            </a:r>
          </a:p>
        </p:txBody>
      </p:sp>
      <p:sp>
        <p:nvSpPr>
          <p:cNvPr name="TextBox 8" id="8"/>
          <p:cNvSpPr txBox="true"/>
          <p:nvPr/>
        </p:nvSpPr>
        <p:spPr>
          <a:xfrm rot="0">
            <a:off x="1996637" y="5346982"/>
            <a:ext cx="5024730" cy="451608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+Đăng ký và đăng nhập</a:t>
            </a:r>
          </a:p>
          <a:p>
            <a:pPr algn="l">
              <a:lnSpc>
                <a:spcPts val="3900"/>
              </a:lnSpc>
            </a:pPr>
            <a:r>
              <a:rPr lang="en-US" sz="3000">
                <a:solidFill>
                  <a:srgbClr val="000000"/>
                </a:solidFill>
                <a:latin typeface="Lora"/>
                <a:ea typeface="Lora"/>
                <a:cs typeface="Lora"/>
                <a:sym typeface="Lora"/>
              </a:rPr>
              <a:t>+Quản lý hồ sơ cá nhân</a:t>
            </a:r>
          </a:p>
          <a:p>
            <a:pPr algn="l">
              <a:lnSpc>
                <a:spcPts val="3900"/>
              </a:lnSpc>
            </a:pPr>
            <a:r>
              <a:rPr lang="en-US" sz="3000">
                <a:solidFill>
                  <a:srgbClr val="000000"/>
                </a:solidFill>
                <a:latin typeface="Lora"/>
                <a:ea typeface="Lora"/>
                <a:cs typeface="Lora"/>
                <a:sym typeface="Lora"/>
              </a:rPr>
              <a:t>+ Kết nối và tương tác</a:t>
            </a:r>
          </a:p>
          <a:p>
            <a:pPr algn="l">
              <a:lnSpc>
                <a:spcPts val="3900"/>
              </a:lnSpc>
            </a:pPr>
            <a:r>
              <a:rPr lang="en-US" sz="3000">
                <a:solidFill>
                  <a:srgbClr val="000000"/>
                </a:solidFill>
                <a:latin typeface="Lora"/>
                <a:ea typeface="Lora"/>
                <a:cs typeface="Lora"/>
                <a:sym typeface="Lora"/>
              </a:rPr>
              <a:t>+Tạo và chia sẻ nội dung</a:t>
            </a:r>
          </a:p>
          <a:p>
            <a:pPr algn="l">
              <a:lnSpc>
                <a:spcPts val="3900"/>
              </a:lnSpc>
            </a:pPr>
            <a:r>
              <a:rPr lang="en-US" sz="3000">
                <a:solidFill>
                  <a:srgbClr val="000000"/>
                </a:solidFill>
                <a:latin typeface="Lora"/>
                <a:ea typeface="Lora"/>
                <a:cs typeface="Lora"/>
                <a:sym typeface="Lora"/>
              </a:rPr>
              <a:t>+Hệ thống thông báo</a:t>
            </a:r>
          </a:p>
          <a:p>
            <a:pPr algn="l">
              <a:lnSpc>
                <a:spcPts val="3900"/>
              </a:lnSpc>
            </a:pPr>
            <a:r>
              <a:rPr lang="en-US" sz="3000">
                <a:solidFill>
                  <a:srgbClr val="000000"/>
                </a:solidFill>
                <a:latin typeface="Lora"/>
                <a:ea typeface="Lora"/>
                <a:cs typeface="Lora"/>
                <a:sym typeface="Lora"/>
              </a:rPr>
              <a:t>+Bảo mật và quyền riêng tư</a:t>
            </a:r>
          </a:p>
          <a:p>
            <a:pPr algn="l">
              <a:lnSpc>
                <a:spcPts val="3900"/>
              </a:lnSpc>
            </a:pPr>
            <a:r>
              <a:rPr lang="en-US" sz="3000">
                <a:solidFill>
                  <a:srgbClr val="000000"/>
                </a:solidFill>
                <a:latin typeface="Lora"/>
                <a:ea typeface="Lora"/>
                <a:cs typeface="Lora"/>
                <a:sym typeface="Lora"/>
              </a:rPr>
              <a:t>+Quản trị hệ thống</a:t>
            </a:r>
          </a:p>
          <a:p>
            <a:pPr algn="ctr">
              <a:lnSpc>
                <a:spcPts val="1697"/>
              </a:lnSpc>
            </a:pPr>
          </a:p>
          <a:p>
            <a:pPr algn="ctr">
              <a:lnSpc>
                <a:spcPts val="1697"/>
              </a:lnSpc>
            </a:pPr>
          </a:p>
          <a:p>
            <a:pPr algn="ctr">
              <a:lnSpc>
                <a:spcPts val="1697"/>
              </a:lnSpc>
            </a:pPr>
          </a:p>
          <a:p>
            <a:pPr algn="ctr">
              <a:lnSpc>
                <a:spcPts val="1697"/>
              </a:lnSpc>
            </a:pPr>
          </a:p>
          <a:p>
            <a:pPr algn="ctr">
              <a:lnSpc>
                <a:spcPts val="1697"/>
              </a:lnSpc>
              <a:spcBef>
                <a:spcPct val="0"/>
              </a:spcBef>
            </a:pPr>
            <a:r>
              <a:rPr lang="en-US" sz="1305">
                <a:solidFill>
                  <a:srgbClr val="000000"/>
                </a:solidFill>
                <a:latin typeface="Lora"/>
                <a:ea typeface="Lora"/>
                <a:cs typeface="Lora"/>
                <a:sym typeface="Lora"/>
              </a:rPr>
              <a:t>       </a:t>
            </a:r>
          </a:p>
        </p:txBody>
      </p:sp>
      <p:sp>
        <p:nvSpPr>
          <p:cNvPr name="TextBox 9" id="9"/>
          <p:cNvSpPr txBox="true"/>
          <p:nvPr/>
        </p:nvSpPr>
        <p:spPr>
          <a:xfrm rot="0">
            <a:off x="1402635" y="4591050"/>
            <a:ext cx="4245620" cy="1047750"/>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-Các yêu cầu chức năng</a:t>
            </a:r>
          </a:p>
          <a:p>
            <a:pPr algn="ctr">
              <a:lnSpc>
                <a:spcPts val="42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5630" y="2910802"/>
            <a:ext cx="12812370" cy="2909031"/>
            <a:chOff x="0" y="0"/>
            <a:chExt cx="5897419" cy="1339001"/>
          </a:xfrm>
        </p:grpSpPr>
        <p:sp>
          <p:nvSpPr>
            <p:cNvPr name="Freeform 3" id="3"/>
            <p:cNvSpPr/>
            <p:nvPr/>
          </p:nvSpPr>
          <p:spPr>
            <a:xfrm flipH="false" flipV="false" rot="0">
              <a:off x="0" y="0"/>
              <a:ext cx="5897419" cy="1339001"/>
            </a:xfrm>
            <a:custGeom>
              <a:avLst/>
              <a:gdLst/>
              <a:ahLst/>
              <a:cxnLst/>
              <a:rect r="r" b="b" t="t" l="l"/>
              <a:pathLst>
                <a:path h="1339001" w="5897419">
                  <a:moveTo>
                    <a:pt x="0" y="0"/>
                  </a:moveTo>
                  <a:lnTo>
                    <a:pt x="5897419" y="0"/>
                  </a:lnTo>
                  <a:lnTo>
                    <a:pt x="5897419" y="1339001"/>
                  </a:lnTo>
                  <a:lnTo>
                    <a:pt x="0" y="1339001"/>
                  </a:lnTo>
                  <a:close/>
                </a:path>
              </a:pathLst>
            </a:custGeom>
            <a:solidFill>
              <a:srgbClr val="EDECED"/>
            </a:solidFill>
          </p:spPr>
        </p:sp>
      </p:grpSp>
      <p:grpSp>
        <p:nvGrpSpPr>
          <p:cNvPr name="Group 4" id="4"/>
          <p:cNvGrpSpPr/>
          <p:nvPr/>
        </p:nvGrpSpPr>
        <p:grpSpPr>
          <a:xfrm rot="0">
            <a:off x="0" y="0"/>
            <a:ext cx="18288000" cy="3823710"/>
            <a:chOff x="0" y="0"/>
            <a:chExt cx="8083714" cy="1690167"/>
          </a:xfrm>
        </p:grpSpPr>
        <p:sp>
          <p:nvSpPr>
            <p:cNvPr name="Freeform 5" id="5"/>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6" id="6"/>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8" id="8"/>
          <p:cNvSpPr txBox="true"/>
          <p:nvPr/>
        </p:nvSpPr>
        <p:spPr>
          <a:xfrm rot="0">
            <a:off x="0" y="4162425"/>
            <a:ext cx="858289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Các yêu cầu phi chức năng</a:t>
            </a:r>
          </a:p>
          <a:p>
            <a:pPr algn="ctr">
              <a:lnSpc>
                <a:spcPts val="3900"/>
              </a:lnSpc>
              <a:spcBef>
                <a:spcPct val="0"/>
              </a:spcBef>
            </a:pPr>
          </a:p>
        </p:txBody>
      </p:sp>
      <p:sp>
        <p:nvSpPr>
          <p:cNvPr name="TextBox 9" id="9"/>
          <p:cNvSpPr txBox="true"/>
          <p:nvPr/>
        </p:nvSpPr>
        <p:spPr>
          <a:xfrm rot="0">
            <a:off x="1686548" y="4858300"/>
            <a:ext cx="7925050" cy="4701474"/>
          </a:xfrm>
          <a:prstGeom prst="rect">
            <a:avLst/>
          </a:prstGeom>
        </p:spPr>
        <p:txBody>
          <a:bodyPr anchor="t" rtlCol="false" tIns="0" lIns="0" bIns="0" rIns="0">
            <a:spAutoFit/>
          </a:bodyPr>
          <a:lstStyle/>
          <a:p>
            <a:pPr algn="l">
              <a:lnSpc>
                <a:spcPts val="3899"/>
              </a:lnSpc>
            </a:pPr>
            <a:r>
              <a:rPr lang="en-US" sz="2999">
                <a:solidFill>
                  <a:srgbClr val="000000"/>
                </a:solidFill>
                <a:latin typeface="Lora"/>
                <a:ea typeface="Lora"/>
                <a:cs typeface="Lora"/>
                <a:sym typeface="Lora"/>
              </a:rPr>
              <a:t>- Khả năng mở rộng (Scalability)</a:t>
            </a:r>
          </a:p>
          <a:p>
            <a:pPr algn="l">
              <a:lnSpc>
                <a:spcPts val="3899"/>
              </a:lnSpc>
            </a:pPr>
            <a:r>
              <a:rPr lang="en-US" sz="2999">
                <a:solidFill>
                  <a:srgbClr val="000000"/>
                </a:solidFill>
                <a:latin typeface="Lora"/>
                <a:ea typeface="Lora"/>
                <a:cs typeface="Lora"/>
                <a:sym typeface="Lora"/>
              </a:rPr>
              <a:t>- Độ tin cậy (Reliability)</a:t>
            </a:r>
          </a:p>
          <a:p>
            <a:pPr algn="l">
              <a:lnSpc>
                <a:spcPts val="3899"/>
              </a:lnSpc>
            </a:pPr>
            <a:r>
              <a:rPr lang="en-US" sz="2999">
                <a:solidFill>
                  <a:srgbClr val="000000"/>
                </a:solidFill>
                <a:latin typeface="Lora"/>
                <a:ea typeface="Lora"/>
                <a:cs typeface="Lora"/>
                <a:sym typeface="Lora"/>
              </a:rPr>
              <a:t>Tính bảo mật (Security)</a:t>
            </a:r>
          </a:p>
          <a:p>
            <a:pPr algn="l">
              <a:lnSpc>
                <a:spcPts val="3899"/>
              </a:lnSpc>
            </a:pPr>
            <a:r>
              <a:rPr lang="en-US" sz="2999">
                <a:solidFill>
                  <a:srgbClr val="000000"/>
                </a:solidFill>
                <a:latin typeface="Lora"/>
                <a:ea typeface="Lora"/>
                <a:cs typeface="Lora"/>
                <a:sym typeface="Lora"/>
              </a:rPr>
              <a:t>-Tính bảo trì (Maintainability)</a:t>
            </a:r>
          </a:p>
          <a:p>
            <a:pPr algn="l">
              <a:lnSpc>
                <a:spcPts val="3899"/>
              </a:lnSpc>
            </a:pPr>
            <a:r>
              <a:rPr lang="en-US" sz="2999">
                <a:solidFill>
                  <a:srgbClr val="000000"/>
                </a:solidFill>
                <a:latin typeface="Lora"/>
                <a:ea typeface="Lora"/>
                <a:cs typeface="Lora"/>
                <a:sym typeface="Lora"/>
              </a:rPr>
              <a:t>-Tính đo lường và giám sát (Monitorability)</a:t>
            </a:r>
          </a:p>
          <a:p>
            <a:pPr algn="l">
              <a:lnSpc>
                <a:spcPts val="3899"/>
              </a:lnSpc>
            </a:pPr>
            <a:r>
              <a:rPr lang="en-US" sz="2999">
                <a:solidFill>
                  <a:srgbClr val="000000"/>
                </a:solidFill>
                <a:latin typeface="Lora"/>
                <a:ea typeface="Lora"/>
                <a:cs typeface="Lora"/>
                <a:sym typeface="Lora"/>
              </a:rPr>
              <a:t>-Tối ưu chi phí (Cost Efficiency)</a:t>
            </a:r>
          </a:p>
          <a:p>
            <a:pPr algn="l">
              <a:lnSpc>
                <a:spcPts val="3899"/>
              </a:lnSpc>
            </a:pPr>
          </a:p>
          <a:p>
            <a:pPr algn="l">
              <a:lnSpc>
                <a:spcPts val="1894"/>
              </a:lnSpc>
            </a:pPr>
          </a:p>
          <a:p>
            <a:pPr algn="l">
              <a:lnSpc>
                <a:spcPts val="1894"/>
              </a:lnSpc>
            </a:pPr>
          </a:p>
          <a:p>
            <a:pPr algn="l">
              <a:lnSpc>
                <a:spcPts val="1894"/>
              </a:lnSpc>
            </a:pPr>
          </a:p>
          <a:p>
            <a:pPr algn="l">
              <a:lnSpc>
                <a:spcPts val="1894"/>
              </a:lnSpc>
            </a:pPr>
          </a:p>
          <a:p>
            <a:pPr algn="l">
              <a:lnSpc>
                <a:spcPts val="1894"/>
              </a:lnSpc>
            </a:pPr>
          </a:p>
          <a:p>
            <a:pPr algn="ctr">
              <a:lnSpc>
                <a:spcPts val="824"/>
              </a:lnSpc>
              <a:spcBef>
                <a:spcPct val="0"/>
              </a:spcBef>
            </a:pPr>
          </a:p>
        </p:txBody>
      </p:sp>
      <p:sp>
        <p:nvSpPr>
          <p:cNvPr name="Freeform 10" id="10"/>
          <p:cNvSpPr/>
          <p:nvPr/>
        </p:nvSpPr>
        <p:spPr>
          <a:xfrm flipH="false" flipV="false" rot="0">
            <a:off x="9360468" y="4194095"/>
            <a:ext cx="8336437" cy="5898029"/>
          </a:xfrm>
          <a:custGeom>
            <a:avLst/>
            <a:gdLst/>
            <a:ahLst/>
            <a:cxnLst/>
            <a:rect r="r" b="b" t="t" l="l"/>
            <a:pathLst>
              <a:path h="5898029" w="8336437">
                <a:moveTo>
                  <a:pt x="0" y="0"/>
                </a:moveTo>
                <a:lnTo>
                  <a:pt x="8336437" y="0"/>
                </a:lnTo>
                <a:lnTo>
                  <a:pt x="8336437" y="5898030"/>
                </a:lnTo>
                <a:lnTo>
                  <a:pt x="0" y="589803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22951" y="4123383"/>
            <a:ext cx="9665049" cy="4675467"/>
          </a:xfrm>
          <a:custGeom>
            <a:avLst/>
            <a:gdLst/>
            <a:ahLst/>
            <a:cxnLst/>
            <a:rect r="r" b="b" t="t" l="l"/>
            <a:pathLst>
              <a:path h="4675467" w="9665049">
                <a:moveTo>
                  <a:pt x="0" y="0"/>
                </a:moveTo>
                <a:lnTo>
                  <a:pt x="9665049" y="0"/>
                </a:lnTo>
                <a:lnTo>
                  <a:pt x="9665049" y="4675468"/>
                </a:lnTo>
                <a:lnTo>
                  <a:pt x="0" y="4675468"/>
                </a:lnTo>
                <a:lnTo>
                  <a:pt x="0" y="0"/>
                </a:lnTo>
                <a:close/>
              </a:path>
            </a:pathLst>
          </a:custGeom>
          <a:blipFill>
            <a:blip r:embed="rId4"/>
            <a:stretch>
              <a:fillRect l="0" t="0" r="0"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217554" y="4094808"/>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Giao diện và trải nghiệm người dùng (UI/UX)</a:t>
            </a:r>
          </a:p>
        </p:txBody>
      </p:sp>
      <p:sp>
        <p:nvSpPr>
          <p:cNvPr name="TextBox 8" id="8"/>
          <p:cNvSpPr txBox="true"/>
          <p:nvPr/>
        </p:nvSpPr>
        <p:spPr>
          <a:xfrm rot="0">
            <a:off x="886004" y="4629150"/>
            <a:ext cx="50601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ora"/>
                <a:ea typeface="Lora"/>
                <a:cs typeface="Lora"/>
                <a:sym typeface="Lora"/>
              </a:rPr>
              <a:t>- Nguyên tắc thiết kế UI/UX</a:t>
            </a:r>
          </a:p>
        </p:txBody>
      </p:sp>
      <p:sp>
        <p:nvSpPr>
          <p:cNvPr name="TextBox 9" id="9"/>
          <p:cNvSpPr txBox="true"/>
          <p:nvPr/>
        </p:nvSpPr>
        <p:spPr>
          <a:xfrm rot="0">
            <a:off x="657596" y="5286375"/>
            <a:ext cx="7687381" cy="4505325"/>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 Đơn giản và trực quan: Giao diện cần dễ hiểu và thân thiện với người dùng đồng nhất về màu sắc ,hiển thị thông tn cần thiết cho người dùng , giúp họ dễ dàng tìm kiếm và kết nối ,tương tác với nhau mọi lúc mọi nơi với điện thoại thông minh và các ứng dụng thông minh khác .</a:t>
            </a:r>
          </a:p>
          <a:p>
            <a:pPr algn="ctr">
              <a:lnSpc>
                <a:spcPts val="2100"/>
              </a:lnSpc>
            </a:pPr>
          </a:p>
          <a:p>
            <a:pPr algn="ctr">
              <a:lnSpc>
                <a:spcPts val="41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64866" y="4587774"/>
            <a:ext cx="10278036" cy="4972000"/>
          </a:xfrm>
          <a:custGeom>
            <a:avLst/>
            <a:gdLst/>
            <a:ahLst/>
            <a:cxnLst/>
            <a:rect r="r" b="b" t="t" l="l"/>
            <a:pathLst>
              <a:path h="4972000" w="10278036">
                <a:moveTo>
                  <a:pt x="0" y="0"/>
                </a:moveTo>
                <a:lnTo>
                  <a:pt x="10278036" y="0"/>
                </a:lnTo>
                <a:lnTo>
                  <a:pt x="10278036" y="4972000"/>
                </a:lnTo>
                <a:lnTo>
                  <a:pt x="0" y="4972000"/>
                </a:lnTo>
                <a:lnTo>
                  <a:pt x="0" y="0"/>
                </a:lnTo>
                <a:close/>
              </a:path>
            </a:pathLst>
          </a:custGeom>
          <a:blipFill>
            <a:blip r:embed="rId4"/>
            <a:stretch>
              <a:fillRect l="0" t="0" r="0"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217554" y="4094808"/>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Giao diện và trải nghiệm người dùng (UI/UX)</a:t>
            </a:r>
          </a:p>
        </p:txBody>
      </p:sp>
      <p:sp>
        <p:nvSpPr>
          <p:cNvPr name="TextBox 8" id="8"/>
          <p:cNvSpPr txBox="true"/>
          <p:nvPr/>
        </p:nvSpPr>
        <p:spPr>
          <a:xfrm rot="0">
            <a:off x="886004" y="4629150"/>
            <a:ext cx="50601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ora"/>
                <a:ea typeface="Lora"/>
                <a:cs typeface="Lora"/>
                <a:sym typeface="Lora"/>
              </a:rPr>
              <a:t>- Nguyên tắc thiết kế UI/UX</a:t>
            </a:r>
          </a:p>
        </p:txBody>
      </p:sp>
      <p:sp>
        <p:nvSpPr>
          <p:cNvPr name="TextBox 9" id="9"/>
          <p:cNvSpPr txBox="true"/>
          <p:nvPr/>
        </p:nvSpPr>
        <p:spPr>
          <a:xfrm rot="0">
            <a:off x="1187613" y="5287836"/>
            <a:ext cx="6217788" cy="4238625"/>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-Khả năng tương tác (Interactivity): Thiết kế các nút bấm, liên kết, và biểu tượng dễ bấm và phản hồi nhanh chóng,tích hợp hiệu ứng nhỏ (hover, click) để tạo cảm giác sinh động khi tương tác.</a:t>
            </a:r>
          </a:p>
          <a:p>
            <a:pPr algn="ctr">
              <a:lnSpc>
                <a:spcPts val="41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55901" y="5029647"/>
            <a:ext cx="9232503" cy="4431601"/>
          </a:xfrm>
          <a:custGeom>
            <a:avLst/>
            <a:gdLst/>
            <a:ahLst/>
            <a:cxnLst/>
            <a:rect r="r" b="b" t="t" l="l"/>
            <a:pathLst>
              <a:path h="4431601" w="9232503">
                <a:moveTo>
                  <a:pt x="0" y="0"/>
                </a:moveTo>
                <a:lnTo>
                  <a:pt x="9232503" y="0"/>
                </a:lnTo>
                <a:lnTo>
                  <a:pt x="9232503" y="4431601"/>
                </a:lnTo>
                <a:lnTo>
                  <a:pt x="0" y="4431601"/>
                </a:lnTo>
                <a:lnTo>
                  <a:pt x="0" y="0"/>
                </a:lnTo>
                <a:close/>
              </a:path>
            </a:pathLst>
          </a:custGeom>
          <a:blipFill>
            <a:blip r:embed="rId4"/>
            <a:stretch>
              <a:fillRect l="0" t="0" r="0"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217554" y="4094808"/>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Giao diện và trải nghiệm người dùng (UI/UX)</a:t>
            </a:r>
          </a:p>
        </p:txBody>
      </p:sp>
      <p:sp>
        <p:nvSpPr>
          <p:cNvPr name="TextBox 8" id="8"/>
          <p:cNvSpPr txBox="true"/>
          <p:nvPr/>
        </p:nvSpPr>
        <p:spPr>
          <a:xfrm rot="0">
            <a:off x="886004" y="4629150"/>
            <a:ext cx="50601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ora"/>
                <a:ea typeface="Lora"/>
                <a:cs typeface="Lora"/>
                <a:sym typeface="Lora"/>
              </a:rPr>
              <a:t>- Nguyên tắc thiết kế UI/UX</a:t>
            </a:r>
          </a:p>
        </p:txBody>
      </p:sp>
      <p:sp>
        <p:nvSpPr>
          <p:cNvPr name="TextBox 9" id="9"/>
          <p:cNvSpPr txBox="true"/>
          <p:nvPr/>
        </p:nvSpPr>
        <p:spPr>
          <a:xfrm rot="0">
            <a:off x="1187613" y="5287836"/>
            <a:ext cx="7085088" cy="3705225"/>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-Dễ sử dụng (Usability):Cấu trúc website phải dễ dàng điều hướng, giúp người dùng tìm thấy nội dung họ cần một cách nhanh chóng,hạn chế các bước không cần thiết trong các thao tác như đăng ký, đăng nhập, hoặc đăng bài.</a:t>
            </a:r>
          </a:p>
          <a:p>
            <a:pPr algn="ctr">
              <a:lnSpc>
                <a:spcPts val="41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16861" y="4351983"/>
            <a:ext cx="7494773" cy="5466984"/>
          </a:xfrm>
          <a:custGeom>
            <a:avLst/>
            <a:gdLst/>
            <a:ahLst/>
            <a:cxnLst/>
            <a:rect r="r" b="b" t="t" l="l"/>
            <a:pathLst>
              <a:path h="5466984" w="7494773">
                <a:moveTo>
                  <a:pt x="0" y="0"/>
                </a:moveTo>
                <a:lnTo>
                  <a:pt x="7494773" y="0"/>
                </a:lnTo>
                <a:lnTo>
                  <a:pt x="7494773" y="5466984"/>
                </a:lnTo>
                <a:lnTo>
                  <a:pt x="0" y="5466984"/>
                </a:lnTo>
                <a:lnTo>
                  <a:pt x="0" y="0"/>
                </a:lnTo>
                <a:close/>
              </a:path>
            </a:pathLst>
          </a:custGeom>
          <a:blipFill>
            <a:blip r:embed="rId4"/>
            <a:stretch>
              <a:fillRect l="0" t="0" r="-50788"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217554" y="4094808"/>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Giao diện và trải nghiệm người dùng (UI/UX)</a:t>
            </a:r>
          </a:p>
        </p:txBody>
      </p:sp>
      <p:sp>
        <p:nvSpPr>
          <p:cNvPr name="TextBox 8" id="8"/>
          <p:cNvSpPr txBox="true"/>
          <p:nvPr/>
        </p:nvSpPr>
        <p:spPr>
          <a:xfrm rot="0">
            <a:off x="886004" y="4629150"/>
            <a:ext cx="50601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ora"/>
                <a:ea typeface="Lora"/>
                <a:cs typeface="Lora"/>
                <a:sym typeface="Lora"/>
              </a:rPr>
              <a:t>- Nguyên tắc thiết kế UI/UX</a:t>
            </a:r>
          </a:p>
        </p:txBody>
      </p:sp>
      <p:sp>
        <p:nvSpPr>
          <p:cNvPr name="TextBox 9" id="9"/>
          <p:cNvSpPr txBox="true"/>
          <p:nvPr/>
        </p:nvSpPr>
        <p:spPr>
          <a:xfrm rot="0">
            <a:off x="1187613" y="5287836"/>
            <a:ext cx="9229249" cy="2638425"/>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 Thời gian tải nhanh (Performance): Đảm bảo các trang tải nhanh chóng, đặc biệt là trên mạng di động,tối ưu hóa hình ảnh, mã nguồn, và tài nguyên hệ thống.</a:t>
            </a:r>
          </a:p>
          <a:p>
            <a:pPr algn="ctr">
              <a:lnSpc>
                <a:spcPts val="4199"/>
              </a:lnSpc>
              <a:spcBef>
                <a:spcPct val="0"/>
              </a:spcBef>
            </a:pPr>
          </a:p>
        </p:txBody>
      </p:sp>
      <p:sp>
        <p:nvSpPr>
          <p:cNvPr name="TextBox 10" id="10"/>
          <p:cNvSpPr txBox="true"/>
          <p:nvPr/>
        </p:nvSpPr>
        <p:spPr>
          <a:xfrm rot="0">
            <a:off x="1187613" y="7564312"/>
            <a:ext cx="9144000" cy="29622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Tăng cường cảm giác tin cậy (Trust):Thiết kế giao diện chuyên nghiệp, tránh những yếu tố gây nghi ngờ (quảng cáo xâm phạm, pop-up không cần thiết),hiển thị thông tin bảo mật rõ ràng và minh bạch.</a:t>
            </a:r>
          </a:p>
          <a:p>
            <a:pPr algn="ctr">
              <a:lnSpc>
                <a:spcPts val="39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371818" y="4351983"/>
            <a:ext cx="8564011" cy="5466984"/>
          </a:xfrm>
          <a:custGeom>
            <a:avLst/>
            <a:gdLst/>
            <a:ahLst/>
            <a:cxnLst/>
            <a:rect r="r" b="b" t="t" l="l"/>
            <a:pathLst>
              <a:path h="5466984" w="8564011">
                <a:moveTo>
                  <a:pt x="0" y="0"/>
                </a:moveTo>
                <a:lnTo>
                  <a:pt x="8564011" y="0"/>
                </a:lnTo>
                <a:lnTo>
                  <a:pt x="8564011" y="5466984"/>
                </a:lnTo>
                <a:lnTo>
                  <a:pt x="0" y="5466984"/>
                </a:lnTo>
                <a:lnTo>
                  <a:pt x="0" y="0"/>
                </a:lnTo>
                <a:close/>
              </a:path>
            </a:pathLst>
          </a:custGeom>
          <a:blipFill>
            <a:blip r:embed="rId4"/>
            <a:stretch>
              <a:fillRect l="0" t="0" r="-31962"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217554" y="4094808"/>
            <a:ext cx="858289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Giao diện và trải nghiệm người dùng (UI/UX)</a:t>
            </a:r>
          </a:p>
        </p:txBody>
      </p:sp>
      <p:sp>
        <p:nvSpPr>
          <p:cNvPr name="TextBox 8" id="8"/>
          <p:cNvSpPr txBox="true"/>
          <p:nvPr/>
        </p:nvSpPr>
        <p:spPr>
          <a:xfrm rot="0">
            <a:off x="886004" y="4629150"/>
            <a:ext cx="50601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Lora"/>
                <a:ea typeface="Lora"/>
                <a:cs typeface="Lora"/>
                <a:sym typeface="Lora"/>
              </a:rPr>
              <a:t>- Nguyên tắc thiết kế UI/UX</a:t>
            </a:r>
          </a:p>
        </p:txBody>
      </p:sp>
      <p:sp>
        <p:nvSpPr>
          <p:cNvPr name="TextBox 9" id="9"/>
          <p:cNvSpPr txBox="true"/>
          <p:nvPr/>
        </p:nvSpPr>
        <p:spPr>
          <a:xfrm rot="0">
            <a:off x="1028700" y="5381625"/>
            <a:ext cx="8115300" cy="4238625"/>
          </a:xfrm>
          <a:prstGeom prst="rect">
            <a:avLst/>
          </a:prstGeom>
        </p:spPr>
        <p:txBody>
          <a:bodyPr anchor="t" rtlCol="false" tIns="0" lIns="0" bIns="0" rIns="0">
            <a:spAutoFit/>
          </a:bodyPr>
          <a:lstStyle/>
          <a:p>
            <a:pPr algn="ctr">
              <a:lnSpc>
                <a:spcPts val="4200"/>
              </a:lnSpc>
            </a:pPr>
            <a:r>
              <a:rPr lang="en-US" sz="3000">
                <a:solidFill>
                  <a:srgbClr val="000000"/>
                </a:solidFill>
                <a:latin typeface="Lora"/>
                <a:ea typeface="Lora"/>
                <a:cs typeface="Lora"/>
                <a:sym typeface="Lora"/>
              </a:rPr>
              <a:t>-Tối ưu trải nghiệm toàn diện:Khả năng tiếp cận (Accessibility),hỗ trợ người dùng khuyết tật bằng cách tích hợp tính năng như phóng to văn bản, điều hướng bằng bàn phím, hoặc hỗ trợ đọc màn hình.Trải nghiệm người dùng trên toàn cầu,hỗ trợ đa ngôn ngữ, tối ưu nội dung phù hợp với từng khu vực.</a:t>
            </a:r>
          </a:p>
          <a:p>
            <a:pPr algn="ctr">
              <a:lnSpc>
                <a:spcPts val="41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6" id="6"/>
          <p:cNvSpPr txBox="true"/>
          <p:nvPr/>
        </p:nvSpPr>
        <p:spPr>
          <a:xfrm rot="0">
            <a:off x="1435964" y="4108143"/>
            <a:ext cx="4472959"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Kết luận chương 1</a:t>
            </a:r>
          </a:p>
        </p:txBody>
      </p:sp>
      <p:sp>
        <p:nvSpPr>
          <p:cNvPr name="TextBox 7" id="7"/>
          <p:cNvSpPr txBox="true"/>
          <p:nvPr/>
        </p:nvSpPr>
        <p:spPr>
          <a:xfrm rot="0">
            <a:off x="2956357" y="4879668"/>
            <a:ext cx="12766668" cy="5438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Chương này đã giới thiêụ tổng quan về trang website mạng xã hội ,các loại trang mạng này với các tính năng cần thiết nhằm đap ứng nhu cầu mong muốn của mọi người, cũng như các vai trò ,giao diện và trải nghiệm thực tế của người dùng đối với trang website .Với sự ảnh hưởng của trang cũng đã dẫn đến sự thành công nhất định trong hiện tại và tương lai cho trang website mạng xã hội không những thế mà còn có sự đánh giá của khách hàng về trang website .Sự phát triển của trang website mạng xã hội diễn ra một cách mạnh mẽ ,và với việc hiểu rõ được những khía cạnh của trang ưebsite mang lại sẽ giúp cho các nhà sáng tạo nội dung và phát triển trang website ngày càng mạn mẽ và rộng rãi hơn.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86023" y="377990"/>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693678" y="4292765"/>
            <a:ext cx="4472959"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Phân tích yêu cầu hệ thống</a:t>
            </a:r>
          </a:p>
          <a:p>
            <a:pPr algn="ctr">
              <a:lnSpc>
                <a:spcPts val="3900"/>
              </a:lnSpc>
              <a:spcBef>
                <a:spcPct val="0"/>
              </a:spcBef>
            </a:pPr>
          </a:p>
        </p:txBody>
      </p:sp>
      <p:sp>
        <p:nvSpPr>
          <p:cNvPr name="TextBox 7" id="7"/>
          <p:cNvSpPr txBox="true"/>
          <p:nvPr/>
        </p:nvSpPr>
        <p:spPr>
          <a:xfrm rot="0">
            <a:off x="1693678" y="6206950"/>
            <a:ext cx="3333750"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Yêu cầu chức năng</a:t>
            </a:r>
          </a:p>
          <a:p>
            <a:pPr algn="ctr">
              <a:lnSpc>
                <a:spcPts val="3900"/>
              </a:lnSpc>
              <a:spcBef>
                <a:spcPct val="0"/>
              </a:spcBef>
            </a:pPr>
          </a:p>
        </p:txBody>
      </p:sp>
      <p:sp>
        <p:nvSpPr>
          <p:cNvPr name="TextBox 8" id="8"/>
          <p:cNvSpPr txBox="true"/>
          <p:nvPr/>
        </p:nvSpPr>
        <p:spPr>
          <a:xfrm rot="0">
            <a:off x="1808865" y="7159450"/>
            <a:ext cx="14670269"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-Đăng ký và Đăng nhập:</a:t>
            </a:r>
          </a:p>
          <a:p>
            <a:pPr algn="l">
              <a:lnSpc>
                <a:spcPts val="3900"/>
              </a:lnSpc>
            </a:pPr>
            <a:r>
              <a:rPr lang="en-US" sz="3000">
                <a:solidFill>
                  <a:srgbClr val="000000"/>
                </a:solidFill>
                <a:latin typeface="Lora"/>
                <a:ea typeface="Lora"/>
                <a:cs typeface="Lora"/>
                <a:sym typeface="Lora"/>
              </a:rPr>
              <a:t>+ Đăng ký tài khoản: Người dùng có thể tạo tài khoản bằng email, số điện thoại, hoặc đăng nhập qua tài khoản mạng xã hội khác (Google, Facebook)..</a:t>
            </a:r>
          </a:p>
          <a:p>
            <a:pPr algn="ctr">
              <a:lnSpc>
                <a:spcPts val="39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382147"/>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108143"/>
            <a:ext cx="5754779"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Phân tích yêu cầu hệ thống</a:t>
            </a:r>
          </a:p>
          <a:p>
            <a:pPr algn="ctr">
              <a:lnSpc>
                <a:spcPts val="3900"/>
              </a:lnSpc>
              <a:spcBef>
                <a:spcPct val="0"/>
              </a:spcBef>
            </a:pPr>
          </a:p>
        </p:txBody>
      </p:sp>
      <p:sp>
        <p:nvSpPr>
          <p:cNvPr name="TextBox 7" id="7"/>
          <p:cNvSpPr txBox="true"/>
          <p:nvPr/>
        </p:nvSpPr>
        <p:spPr>
          <a:xfrm rot="0">
            <a:off x="1742354" y="5060643"/>
            <a:ext cx="3333750"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Yêu cầu chức năng</a:t>
            </a:r>
          </a:p>
          <a:p>
            <a:pPr algn="ctr">
              <a:lnSpc>
                <a:spcPts val="3900"/>
              </a:lnSpc>
              <a:spcBef>
                <a:spcPct val="0"/>
              </a:spcBef>
            </a:pPr>
          </a:p>
        </p:txBody>
      </p:sp>
      <p:sp>
        <p:nvSpPr>
          <p:cNvPr name="TextBox 8" id="8"/>
          <p:cNvSpPr txBox="true"/>
          <p:nvPr/>
        </p:nvSpPr>
        <p:spPr>
          <a:xfrm rot="0">
            <a:off x="2276463" y="5606899"/>
            <a:ext cx="14670269" cy="44481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Quản lý hồ sơ người dùng (User Profile): </a:t>
            </a:r>
          </a:p>
          <a:p>
            <a:pPr algn="l">
              <a:lnSpc>
                <a:spcPts val="3900"/>
              </a:lnSpc>
            </a:pPr>
            <a:r>
              <a:rPr lang="en-US" sz="3000">
                <a:solidFill>
                  <a:srgbClr val="000000"/>
                </a:solidFill>
                <a:latin typeface="Lora"/>
                <a:ea typeface="Lora"/>
                <a:cs typeface="Lora"/>
                <a:sym typeface="Lora"/>
              </a:rPr>
              <a:t>  + Cho phép người dùng chỉnh sửa thông tin cá nhân như ảnh đại diện, tên, tiểu sử, v.v.</a:t>
            </a:r>
          </a:p>
          <a:p>
            <a:pPr algn="l">
              <a:lnSpc>
                <a:spcPts val="3900"/>
              </a:lnSpc>
            </a:pPr>
          </a:p>
          <a:p>
            <a:pPr algn="l">
              <a:lnSpc>
                <a:spcPts val="3900"/>
              </a:lnSpc>
            </a:pPr>
            <a:r>
              <a:rPr lang="en-US" sz="3000">
                <a:solidFill>
                  <a:srgbClr val="000000"/>
                </a:solidFill>
                <a:latin typeface="Lora"/>
                <a:ea typeface="Lora"/>
                <a:cs typeface="Lora"/>
                <a:sym typeface="Lora"/>
              </a:rPr>
              <a:t>  + Cài đặt quyền riêng tư (công khai, chỉ bạn bè, riêng tư).</a:t>
            </a:r>
          </a:p>
          <a:p>
            <a:pPr algn="l">
              <a:lnSpc>
                <a:spcPts val="3900"/>
              </a:lnSpc>
            </a:pPr>
          </a:p>
          <a:p>
            <a:pPr algn="l">
              <a:lnSpc>
                <a:spcPts val="3900"/>
              </a:lnSpc>
            </a:pPr>
            <a:r>
              <a:rPr lang="en-US" sz="3000">
                <a:solidFill>
                  <a:srgbClr val="000000"/>
                </a:solidFill>
                <a:latin typeface="Lora"/>
                <a:ea typeface="Lora"/>
                <a:cs typeface="Lora"/>
                <a:sym typeface="Lora"/>
              </a:rPr>
              <a:t>  +Hiển thị danh sách bạn bè hoặc người theo dõi</a:t>
            </a:r>
          </a:p>
          <a:p>
            <a:pPr algn="ctr">
              <a:lnSpc>
                <a:spcPts val="3900"/>
              </a:lnSpc>
            </a:pPr>
          </a:p>
          <a:p>
            <a:pPr algn="ctr">
              <a:lnSpc>
                <a:spcPts val="39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239757"/>
            <a:chOff x="0" y="0"/>
            <a:chExt cx="8829757" cy="2047026"/>
          </a:xfrm>
        </p:grpSpPr>
        <p:sp>
          <p:nvSpPr>
            <p:cNvPr name="Freeform 3" id="3"/>
            <p:cNvSpPr/>
            <p:nvPr/>
          </p:nvSpPr>
          <p:spPr>
            <a:xfrm flipH="false" flipV="false" rot="0">
              <a:off x="0" y="0"/>
              <a:ext cx="8829756" cy="2047026"/>
            </a:xfrm>
            <a:custGeom>
              <a:avLst/>
              <a:gdLst/>
              <a:ahLst/>
              <a:cxnLst/>
              <a:rect r="r" b="b" t="t" l="l"/>
              <a:pathLst>
                <a:path h="2047026" w="8829756">
                  <a:moveTo>
                    <a:pt x="0" y="0"/>
                  </a:moveTo>
                  <a:lnTo>
                    <a:pt x="8829756" y="0"/>
                  </a:lnTo>
                  <a:lnTo>
                    <a:pt x="8829756" y="2047026"/>
                  </a:lnTo>
                  <a:lnTo>
                    <a:pt x="0" y="2047026"/>
                  </a:lnTo>
                  <a:close/>
                </a:path>
              </a:pathLst>
            </a:custGeom>
            <a:solidFill>
              <a:srgbClr val="1E3256"/>
            </a:solidFill>
          </p:spPr>
        </p:sp>
      </p:grpSp>
      <p:sp>
        <p:nvSpPr>
          <p:cNvPr name="TextBox 4" id="4"/>
          <p:cNvSpPr txBox="true"/>
          <p:nvPr/>
        </p:nvSpPr>
        <p:spPr>
          <a:xfrm rot="0">
            <a:off x="1410348" y="708321"/>
            <a:ext cx="15236726" cy="1828800"/>
          </a:xfrm>
          <a:prstGeom prst="rect">
            <a:avLst/>
          </a:prstGeom>
        </p:spPr>
        <p:txBody>
          <a:bodyPr anchor="t" rtlCol="false" tIns="0" lIns="0" bIns="0" rIns="0">
            <a:spAutoFit/>
          </a:bodyPr>
          <a:lstStyle/>
          <a:p>
            <a:pPr algn="l">
              <a:lnSpc>
                <a:spcPts val="7200"/>
              </a:lnSpc>
            </a:pPr>
            <a:r>
              <a:rPr lang="en-US" sz="6000">
                <a:solidFill>
                  <a:srgbClr val="FFFFFF"/>
                </a:solidFill>
                <a:latin typeface="Lora"/>
                <a:ea typeface="Lora"/>
                <a:cs typeface="Lora"/>
                <a:sym typeface="Lora"/>
              </a:rPr>
              <a:t>LẬP TRÌNH WEBSITE MẠNG XÃ HỘI BẰNG DJANGO TRONG PYTHON</a:t>
            </a:r>
          </a:p>
        </p:txBody>
      </p:sp>
      <p:sp>
        <p:nvSpPr>
          <p:cNvPr name="TextBox 5" id="5"/>
          <p:cNvSpPr txBox="true"/>
          <p:nvPr/>
        </p:nvSpPr>
        <p:spPr>
          <a:xfrm rot="0">
            <a:off x="0" y="4564111"/>
            <a:ext cx="7852470"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CHƯƠNG 1 : GIỚI THIỆU VỀ  WEBSITE MẠNG XÃ HỘI BẰNG DJANGO TRONG PYTHON</a:t>
            </a:r>
          </a:p>
          <a:p>
            <a:pPr algn="ctr">
              <a:lnSpc>
                <a:spcPts val="3900"/>
              </a:lnSpc>
              <a:spcBef>
                <a:spcPct val="0"/>
              </a:spcBef>
            </a:pPr>
          </a:p>
        </p:txBody>
      </p:sp>
      <p:sp>
        <p:nvSpPr>
          <p:cNvPr name="TextBox 6" id="6"/>
          <p:cNvSpPr txBox="true"/>
          <p:nvPr/>
        </p:nvSpPr>
        <p:spPr>
          <a:xfrm rot="0">
            <a:off x="590650" y="7145386"/>
            <a:ext cx="6326624" cy="14763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CHƯƠNG 2 : PHÂN TÍCH &amp; THIẾT KẾ HỆ THỐNG </a:t>
            </a:r>
          </a:p>
          <a:p>
            <a:pPr algn="ctr">
              <a:lnSpc>
                <a:spcPts val="3900"/>
              </a:lnSpc>
              <a:spcBef>
                <a:spcPct val="0"/>
              </a:spcBef>
            </a:pPr>
          </a:p>
        </p:txBody>
      </p:sp>
      <p:sp>
        <p:nvSpPr>
          <p:cNvPr name="TextBox 7" id="7"/>
          <p:cNvSpPr txBox="true"/>
          <p:nvPr/>
        </p:nvSpPr>
        <p:spPr>
          <a:xfrm rot="0">
            <a:off x="10221303" y="4564111"/>
            <a:ext cx="6326624" cy="14763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CHƯƠNG 3 : TRIỂN KHAI &amp; KIỂM THỬ HỆ THỐNG</a:t>
            </a:r>
          </a:p>
          <a:p>
            <a:pPr algn="ctr">
              <a:lnSpc>
                <a:spcPts val="3900"/>
              </a:lnSpc>
              <a:spcBef>
                <a:spcPct val="0"/>
              </a:spcBef>
            </a:pPr>
          </a:p>
        </p:txBody>
      </p:sp>
      <p:sp>
        <p:nvSpPr>
          <p:cNvPr name="TextBox 8" id="8"/>
          <p:cNvSpPr txBox="true"/>
          <p:nvPr/>
        </p:nvSpPr>
        <p:spPr>
          <a:xfrm rot="0">
            <a:off x="10221303" y="6669136"/>
            <a:ext cx="6326624"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KẾT LUẬN </a:t>
            </a:r>
          </a:p>
          <a:p>
            <a:pPr algn="ctr">
              <a:lnSpc>
                <a:spcPts val="3900"/>
              </a:lnSpc>
              <a:spcBef>
                <a:spcPct val="0"/>
              </a:spcBef>
            </a:pPr>
          </a:p>
        </p:txBody>
      </p:sp>
      <p:sp>
        <p:nvSpPr>
          <p:cNvPr name="TextBox 9" id="9"/>
          <p:cNvSpPr txBox="true"/>
          <p:nvPr/>
        </p:nvSpPr>
        <p:spPr>
          <a:xfrm rot="0">
            <a:off x="10221303" y="8753475"/>
            <a:ext cx="6326624"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TÀI LIỆU THAM KHẢO </a:t>
            </a:r>
          </a:p>
          <a:p>
            <a:pPr algn="ctr">
              <a:lnSpc>
                <a:spcPts val="390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526413" y="193368"/>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108143"/>
            <a:ext cx="6111742"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Phân tích yêu cầu hệ thống</a:t>
            </a:r>
          </a:p>
          <a:p>
            <a:pPr algn="ctr">
              <a:lnSpc>
                <a:spcPts val="3900"/>
              </a:lnSpc>
              <a:spcBef>
                <a:spcPct val="0"/>
              </a:spcBef>
            </a:pPr>
          </a:p>
        </p:txBody>
      </p:sp>
      <p:sp>
        <p:nvSpPr>
          <p:cNvPr name="TextBox 7" id="7"/>
          <p:cNvSpPr txBox="true"/>
          <p:nvPr/>
        </p:nvSpPr>
        <p:spPr>
          <a:xfrm rot="0">
            <a:off x="1693678" y="4584393"/>
            <a:ext cx="3333750"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Yêu cầu chức năng</a:t>
            </a:r>
          </a:p>
          <a:p>
            <a:pPr algn="ctr">
              <a:lnSpc>
                <a:spcPts val="3900"/>
              </a:lnSpc>
              <a:spcBef>
                <a:spcPct val="0"/>
              </a:spcBef>
            </a:pPr>
          </a:p>
        </p:txBody>
      </p:sp>
      <p:sp>
        <p:nvSpPr>
          <p:cNvPr name="TextBox 8" id="8"/>
          <p:cNvSpPr txBox="true"/>
          <p:nvPr/>
        </p:nvSpPr>
        <p:spPr>
          <a:xfrm rot="0">
            <a:off x="2026614" y="5374968"/>
            <a:ext cx="14670269" cy="44481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Quản trị hệ thống: </a:t>
            </a:r>
          </a:p>
          <a:p>
            <a:pPr algn="l">
              <a:lnSpc>
                <a:spcPts val="3900"/>
              </a:lnSpc>
            </a:pPr>
            <a:r>
              <a:rPr lang="en-US" sz="3000">
                <a:solidFill>
                  <a:srgbClr val="000000"/>
                </a:solidFill>
                <a:latin typeface="Lora"/>
                <a:ea typeface="Lora"/>
                <a:cs typeface="Lora"/>
                <a:sym typeface="Lora"/>
              </a:rPr>
              <a:t>  + Giao diện quản trị cho phép quản lý tài khoản người dùng, bài viết, nhóm, và báo cáo</a:t>
            </a:r>
          </a:p>
          <a:p>
            <a:pPr algn="l">
              <a:lnSpc>
                <a:spcPts val="3900"/>
              </a:lnSpc>
            </a:pPr>
          </a:p>
          <a:p>
            <a:pPr algn="l">
              <a:lnSpc>
                <a:spcPts val="3900"/>
              </a:lnSpc>
            </a:pPr>
            <a:r>
              <a:rPr lang="en-US" sz="3000">
                <a:solidFill>
                  <a:srgbClr val="000000"/>
                </a:solidFill>
                <a:latin typeface="Lora"/>
                <a:ea typeface="Lora"/>
                <a:cs typeface="Lora"/>
                <a:sym typeface="Lora"/>
              </a:rPr>
              <a:t>  + Cung cấp các công cụ thống kê để phân tích dữ liệu người dùng và tương tác.</a:t>
            </a:r>
          </a:p>
          <a:p>
            <a:pPr algn="ctr">
              <a:lnSpc>
                <a:spcPts val="3900"/>
              </a:lnSpc>
            </a:pPr>
          </a:p>
          <a:p>
            <a:pPr algn="l">
              <a:lnSpc>
                <a:spcPts val="3900"/>
              </a:lnSpc>
            </a:pPr>
          </a:p>
          <a:p>
            <a:pPr algn="ctr">
              <a:lnSpc>
                <a:spcPts val="3900"/>
              </a:lnSpc>
            </a:pPr>
          </a:p>
          <a:p>
            <a:pPr algn="ctr">
              <a:lnSpc>
                <a:spcPts val="39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521036" y="339398"/>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108143"/>
            <a:ext cx="5673651"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Phân tích yêu cầu hệ thống</a:t>
            </a:r>
          </a:p>
          <a:p>
            <a:pPr algn="ctr">
              <a:lnSpc>
                <a:spcPts val="3900"/>
              </a:lnSpc>
              <a:spcBef>
                <a:spcPct val="0"/>
              </a:spcBef>
            </a:pPr>
          </a:p>
        </p:txBody>
      </p:sp>
      <p:sp>
        <p:nvSpPr>
          <p:cNvPr name="TextBox 7" id="7"/>
          <p:cNvSpPr txBox="true"/>
          <p:nvPr/>
        </p:nvSpPr>
        <p:spPr>
          <a:xfrm rot="0">
            <a:off x="1693678" y="4584393"/>
            <a:ext cx="3333750"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Yêu cầu chức năng</a:t>
            </a:r>
          </a:p>
          <a:p>
            <a:pPr algn="ctr">
              <a:lnSpc>
                <a:spcPts val="3900"/>
              </a:lnSpc>
              <a:spcBef>
                <a:spcPct val="0"/>
              </a:spcBef>
            </a:pPr>
          </a:p>
        </p:txBody>
      </p:sp>
      <p:sp>
        <p:nvSpPr>
          <p:cNvPr name="TextBox 8" id="8"/>
          <p:cNvSpPr txBox="true"/>
          <p:nvPr/>
        </p:nvSpPr>
        <p:spPr>
          <a:xfrm rot="0">
            <a:off x="2125056" y="5536893"/>
            <a:ext cx="14670269" cy="24669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Tích hợp quảng cáo và thương mại: </a:t>
            </a:r>
          </a:p>
          <a:p>
            <a:pPr algn="l">
              <a:lnSpc>
                <a:spcPts val="3900"/>
              </a:lnSpc>
            </a:pPr>
          </a:p>
          <a:p>
            <a:pPr algn="l">
              <a:lnSpc>
                <a:spcPts val="3900"/>
              </a:lnSpc>
            </a:pPr>
            <a:r>
              <a:rPr lang="en-US" sz="3000">
                <a:solidFill>
                  <a:srgbClr val="000000"/>
                </a:solidFill>
                <a:latin typeface="Lora"/>
                <a:ea typeface="Lora"/>
                <a:cs typeface="Lora"/>
                <a:sym typeface="Lora"/>
              </a:rPr>
              <a:t>  + Hiển thị quảng cáo dựa trên hành vi và sở thích người dùng.</a:t>
            </a:r>
          </a:p>
          <a:p>
            <a:pPr algn="l">
              <a:lnSpc>
                <a:spcPts val="3900"/>
              </a:lnSpc>
            </a:pPr>
            <a:r>
              <a:rPr lang="en-US" sz="3000">
                <a:solidFill>
                  <a:srgbClr val="000000"/>
                </a:solidFill>
                <a:latin typeface="Lora"/>
                <a:ea typeface="Lora"/>
                <a:cs typeface="Lora"/>
                <a:sym typeface="Lora"/>
              </a:rPr>
              <a:t> + Tích hợp hệ thống thanh toán nếu hỗ trợ mua sắm hoặc giao dịch.</a:t>
            </a:r>
          </a:p>
          <a:p>
            <a:pPr algn="ctr">
              <a:lnSpc>
                <a:spcPts val="39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412443"/>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108143"/>
            <a:ext cx="6111742"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Phân tích yêu cầu hệ thống</a:t>
            </a:r>
          </a:p>
          <a:p>
            <a:pPr algn="ctr">
              <a:lnSpc>
                <a:spcPts val="3900"/>
              </a:lnSpc>
              <a:spcBef>
                <a:spcPct val="0"/>
              </a:spcBef>
            </a:pPr>
          </a:p>
        </p:txBody>
      </p:sp>
      <p:sp>
        <p:nvSpPr>
          <p:cNvPr name="TextBox 7" id="7"/>
          <p:cNvSpPr txBox="true"/>
          <p:nvPr/>
        </p:nvSpPr>
        <p:spPr>
          <a:xfrm rot="0">
            <a:off x="1693678" y="4584393"/>
            <a:ext cx="3333750"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Yêu cầu chức năng</a:t>
            </a:r>
          </a:p>
          <a:p>
            <a:pPr algn="ctr">
              <a:lnSpc>
                <a:spcPts val="3900"/>
              </a:lnSpc>
              <a:spcBef>
                <a:spcPct val="0"/>
              </a:spcBef>
            </a:pPr>
          </a:p>
        </p:txBody>
      </p:sp>
      <p:sp>
        <p:nvSpPr>
          <p:cNvPr name="TextBox 8" id="8"/>
          <p:cNvSpPr txBox="true"/>
          <p:nvPr/>
        </p:nvSpPr>
        <p:spPr>
          <a:xfrm rot="0">
            <a:off x="2276463" y="5791258"/>
            <a:ext cx="14670269"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 Báo cáo và kiểm duyệt nội dung:</a:t>
            </a:r>
          </a:p>
          <a:p>
            <a:pPr algn="l">
              <a:lnSpc>
                <a:spcPts val="3900"/>
              </a:lnSpc>
            </a:pPr>
            <a:r>
              <a:rPr lang="en-US" sz="3000">
                <a:solidFill>
                  <a:srgbClr val="000000"/>
                </a:solidFill>
                <a:latin typeface="Lora"/>
                <a:ea typeface="Lora"/>
                <a:cs typeface="Lora"/>
                <a:sym typeface="Lora"/>
              </a:rPr>
              <a:t> + Cung cấp chức năng báo cáo nội dung vi phạm hoặc tài khoản không phù hợp.</a:t>
            </a:r>
          </a:p>
          <a:p>
            <a:pPr algn="l">
              <a:lnSpc>
                <a:spcPts val="3900"/>
              </a:lnSpc>
            </a:pPr>
            <a:r>
              <a:rPr lang="en-US" sz="3000">
                <a:solidFill>
                  <a:srgbClr val="000000"/>
                </a:solidFill>
                <a:latin typeface="Lora"/>
                <a:ea typeface="Lora"/>
                <a:cs typeface="Lora"/>
                <a:sym typeface="Lora"/>
              </a:rPr>
              <a:t> + Quản trị viên có quyền xử lý báo cáo và gỡ bỏ nội dung nếu cần thiết.</a:t>
            </a:r>
          </a:p>
          <a:p>
            <a:pPr algn="ctr">
              <a:lnSpc>
                <a:spcPts val="390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170144"/>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Yêu cầu phi chức năng</a:t>
            </a:r>
          </a:p>
          <a:p>
            <a:pPr algn="ctr">
              <a:lnSpc>
                <a:spcPts val="3900"/>
              </a:lnSpc>
              <a:spcBef>
                <a:spcPct val="0"/>
              </a:spcBef>
            </a:pPr>
          </a:p>
        </p:txBody>
      </p:sp>
      <p:sp>
        <p:nvSpPr>
          <p:cNvPr name="TextBox 7" id="7"/>
          <p:cNvSpPr txBox="true"/>
          <p:nvPr/>
        </p:nvSpPr>
        <p:spPr>
          <a:xfrm rot="0">
            <a:off x="2710716" y="4638675"/>
            <a:ext cx="1923455"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Bảo mật: </a:t>
            </a:r>
          </a:p>
          <a:p>
            <a:pPr algn="ctr">
              <a:lnSpc>
                <a:spcPts val="3900"/>
              </a:lnSpc>
              <a:spcBef>
                <a:spcPct val="0"/>
              </a:spcBef>
            </a:pPr>
          </a:p>
        </p:txBody>
      </p:sp>
      <p:sp>
        <p:nvSpPr>
          <p:cNvPr name="TextBox 8" id="8"/>
          <p:cNvSpPr txBox="true"/>
          <p:nvPr/>
        </p:nvSpPr>
        <p:spPr>
          <a:xfrm rot="0">
            <a:off x="5007589" y="5114925"/>
            <a:ext cx="12564363" cy="5023578"/>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+Bảo vệ dữ liệu cá nhân: Mã hóa mật khẩu bằng thuật toán mạnh như bcrypt,sử dụng HTTPS để mã hóa dữ liệu truyền tải.</a:t>
            </a:r>
          </a:p>
          <a:p>
            <a:pPr algn="l">
              <a:lnSpc>
                <a:spcPts val="3900"/>
              </a:lnSpc>
            </a:pPr>
          </a:p>
          <a:p>
            <a:pPr algn="l">
              <a:lnSpc>
                <a:spcPts val="3900"/>
              </a:lnSpc>
            </a:pPr>
            <a:r>
              <a:rPr lang="en-US" sz="3000">
                <a:solidFill>
                  <a:srgbClr val="000000"/>
                </a:solidFill>
                <a:latin typeface="Lora"/>
                <a:ea typeface="Lora"/>
                <a:cs typeface="Lora"/>
                <a:sym typeface="Lora"/>
              </a:rPr>
              <a:t>  + Sử dụng HTTPS: Tất cả các trang web phải sử dụng HTTPS để bảo vệ thông tin người dùng.</a:t>
            </a:r>
          </a:p>
          <a:p>
            <a:pPr algn="l">
              <a:lnSpc>
                <a:spcPts val="3900"/>
              </a:lnSpc>
            </a:pPr>
            <a:r>
              <a:rPr lang="en-US" sz="3000">
                <a:solidFill>
                  <a:srgbClr val="000000"/>
                </a:solidFill>
                <a:latin typeface="Lora"/>
                <a:ea typeface="Lora"/>
                <a:cs typeface="Lora"/>
                <a:sym typeface="Lora"/>
              </a:rPr>
              <a:t>  + Phòng chống tấn công: Tích hợp các biện pháp chống SQL Injection, Cross-Site Scripting (XSS), và Cross-Site Request Forgery (CSRF).</a:t>
            </a:r>
          </a:p>
          <a:p>
            <a:pPr algn="ctr">
              <a:lnSpc>
                <a:spcPts val="3100"/>
              </a:lnSpc>
            </a:pPr>
          </a:p>
          <a:p>
            <a:pPr algn="ctr">
              <a:lnSpc>
                <a:spcPts val="3100"/>
              </a:lnSpc>
            </a:pPr>
          </a:p>
          <a:p>
            <a:pPr algn="ctr">
              <a:lnSpc>
                <a:spcPts val="3100"/>
              </a:lnSpc>
            </a:pPr>
          </a:p>
          <a:p>
            <a:pPr algn="ctr">
              <a:lnSpc>
                <a:spcPts val="31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301019"/>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Yêu cầu phi chức năng</a:t>
            </a:r>
          </a:p>
          <a:p>
            <a:pPr algn="ctr">
              <a:lnSpc>
                <a:spcPts val="3900"/>
              </a:lnSpc>
              <a:spcBef>
                <a:spcPct val="0"/>
              </a:spcBef>
            </a:pPr>
          </a:p>
        </p:txBody>
      </p:sp>
      <p:sp>
        <p:nvSpPr>
          <p:cNvPr name="TextBox 7" id="7"/>
          <p:cNvSpPr txBox="true"/>
          <p:nvPr/>
        </p:nvSpPr>
        <p:spPr>
          <a:xfrm rot="0">
            <a:off x="1714362" y="4638675"/>
            <a:ext cx="5361236"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Tương thích (Compatibility): </a:t>
            </a:r>
          </a:p>
          <a:p>
            <a:pPr algn="ctr">
              <a:lnSpc>
                <a:spcPts val="3900"/>
              </a:lnSpc>
              <a:spcBef>
                <a:spcPct val="0"/>
              </a:spcBef>
            </a:pPr>
          </a:p>
        </p:txBody>
      </p:sp>
      <p:sp>
        <p:nvSpPr>
          <p:cNvPr name="TextBox 8" id="8"/>
          <p:cNvSpPr txBox="true"/>
          <p:nvPr/>
        </p:nvSpPr>
        <p:spPr>
          <a:xfrm rot="0">
            <a:off x="4189262" y="6206435"/>
            <a:ext cx="12564363" cy="286140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 Hệ thống phải hoạt động tốt trên nhiều trình duyệt phổ biến (Chrome, Firefox, Safari, Edge).</a:t>
            </a:r>
          </a:p>
          <a:p>
            <a:pPr algn="l">
              <a:lnSpc>
                <a:spcPts val="3900"/>
              </a:lnSpc>
            </a:pPr>
          </a:p>
          <a:p>
            <a:pPr algn="l">
              <a:lnSpc>
                <a:spcPts val="3900"/>
              </a:lnSpc>
            </a:pPr>
            <a:r>
              <a:rPr lang="en-US" sz="3000">
                <a:solidFill>
                  <a:srgbClr val="000000"/>
                </a:solidFill>
                <a:latin typeface="Lora"/>
                <a:ea typeface="Lora"/>
                <a:cs typeface="Lora"/>
                <a:sym typeface="Lora"/>
              </a:rPr>
              <a:t>  + Tương thích với nhiều thiết bị (máy tính, điện thoại, máy tính bảng).</a:t>
            </a:r>
          </a:p>
          <a:p>
            <a:pPr algn="l">
              <a:lnSpc>
                <a:spcPts val="3900"/>
              </a:lnSpc>
            </a:pPr>
          </a:p>
          <a:p>
            <a:pPr algn="ctr">
              <a:lnSpc>
                <a:spcPts val="31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Yêu cầu phi chức năng</a:t>
            </a:r>
          </a:p>
          <a:p>
            <a:pPr algn="ctr">
              <a:lnSpc>
                <a:spcPts val="3900"/>
              </a:lnSpc>
              <a:spcBef>
                <a:spcPct val="0"/>
              </a:spcBef>
            </a:pPr>
          </a:p>
        </p:txBody>
      </p:sp>
      <p:sp>
        <p:nvSpPr>
          <p:cNvPr name="TextBox 7" id="7"/>
          <p:cNvSpPr txBox="true"/>
          <p:nvPr/>
        </p:nvSpPr>
        <p:spPr>
          <a:xfrm rot="0">
            <a:off x="1913802" y="4638675"/>
            <a:ext cx="8309372"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-Tuân thủ pháp luật và quy định (Compliance): </a:t>
            </a:r>
          </a:p>
          <a:p>
            <a:pPr algn="ctr">
              <a:lnSpc>
                <a:spcPts val="3900"/>
              </a:lnSpc>
              <a:spcBef>
                <a:spcPct val="0"/>
              </a:spcBef>
            </a:pPr>
          </a:p>
        </p:txBody>
      </p:sp>
      <p:sp>
        <p:nvSpPr>
          <p:cNvPr name="TextBox 8" id="8"/>
          <p:cNvSpPr txBox="true"/>
          <p:nvPr/>
        </p:nvSpPr>
        <p:spPr>
          <a:xfrm rot="0">
            <a:off x="3701320" y="5591175"/>
            <a:ext cx="12564363" cy="236610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 Tuân thủ các quy định bảo vệ dữ liệu cá nhân như GDPR, CCPA, và các quy định địa phương khác..</a:t>
            </a:r>
          </a:p>
          <a:p>
            <a:pPr algn="l">
              <a:lnSpc>
                <a:spcPts val="3900"/>
              </a:lnSpc>
            </a:pPr>
          </a:p>
          <a:p>
            <a:pPr algn="l">
              <a:lnSpc>
                <a:spcPts val="3900"/>
              </a:lnSpc>
            </a:pPr>
            <a:r>
              <a:rPr lang="en-US" sz="3000">
                <a:solidFill>
                  <a:srgbClr val="000000"/>
                </a:solidFill>
                <a:latin typeface="Lora"/>
                <a:ea typeface="Lora"/>
                <a:cs typeface="Lora"/>
                <a:sym typeface="Lora"/>
              </a:rPr>
              <a:t>  + Đảm bảo quyền riêng tư và cung cấp chính sách bảo mật minh bạch.</a:t>
            </a:r>
          </a:p>
          <a:p>
            <a:pPr algn="ctr">
              <a:lnSpc>
                <a:spcPts val="31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Yêu cầu phi chức năng</a:t>
            </a:r>
          </a:p>
          <a:p>
            <a:pPr algn="ctr">
              <a:lnSpc>
                <a:spcPts val="3900"/>
              </a:lnSpc>
              <a:spcBef>
                <a:spcPct val="0"/>
              </a:spcBef>
            </a:pPr>
          </a:p>
        </p:txBody>
      </p:sp>
      <p:sp>
        <p:nvSpPr>
          <p:cNvPr name="TextBox 7" id="7"/>
          <p:cNvSpPr txBox="true"/>
          <p:nvPr/>
        </p:nvSpPr>
        <p:spPr>
          <a:xfrm rot="0">
            <a:off x="2600942" y="4638675"/>
            <a:ext cx="6935093"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-Tính đo lường và phân tích (Analytics):</a:t>
            </a:r>
          </a:p>
          <a:p>
            <a:pPr algn="ctr">
              <a:lnSpc>
                <a:spcPts val="3900"/>
              </a:lnSpc>
              <a:spcBef>
                <a:spcPct val="0"/>
              </a:spcBef>
            </a:pPr>
          </a:p>
        </p:txBody>
      </p:sp>
      <p:sp>
        <p:nvSpPr>
          <p:cNvPr name="TextBox 8" id="8"/>
          <p:cNvSpPr txBox="true"/>
          <p:nvPr/>
        </p:nvSpPr>
        <p:spPr>
          <a:xfrm rot="0">
            <a:off x="3701320" y="5591175"/>
            <a:ext cx="12564363" cy="335670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 Hỗ trợ thu thập và phân tích dữ liệu người dùng để đưa ra các gợi ý, tối ưu hóa trải nghiệm.</a:t>
            </a:r>
          </a:p>
          <a:p>
            <a:pPr algn="l">
              <a:lnSpc>
                <a:spcPts val="3900"/>
              </a:lnSpc>
            </a:pPr>
          </a:p>
          <a:p>
            <a:pPr algn="l">
              <a:lnSpc>
                <a:spcPts val="3900"/>
              </a:lnSpc>
            </a:pPr>
            <a:r>
              <a:rPr lang="en-US" sz="3000">
                <a:solidFill>
                  <a:srgbClr val="000000"/>
                </a:solidFill>
                <a:latin typeface="Lora"/>
                <a:ea typeface="Lora"/>
                <a:cs typeface="Lora"/>
                <a:sym typeface="Lora"/>
              </a:rPr>
              <a:t>+ Báo cáo chi tiết về số lượng người dùng, mức độ tương tác và xu hướng sử dụng.</a:t>
            </a:r>
          </a:p>
          <a:p>
            <a:pPr algn="l">
              <a:lnSpc>
                <a:spcPts val="3900"/>
              </a:lnSpc>
            </a:pPr>
          </a:p>
          <a:p>
            <a:pPr algn="ctr">
              <a:lnSpc>
                <a:spcPts val="31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Thiết kế kiến trúc hệ thống</a:t>
            </a:r>
          </a:p>
          <a:p>
            <a:pPr algn="ctr">
              <a:lnSpc>
                <a:spcPts val="3900"/>
              </a:lnSpc>
              <a:spcBef>
                <a:spcPct val="0"/>
              </a:spcBef>
            </a:pPr>
          </a:p>
        </p:txBody>
      </p:sp>
      <p:sp>
        <p:nvSpPr>
          <p:cNvPr name="TextBox 7" id="7"/>
          <p:cNvSpPr txBox="true"/>
          <p:nvPr/>
        </p:nvSpPr>
        <p:spPr>
          <a:xfrm rot="0">
            <a:off x="2517699" y="4561169"/>
            <a:ext cx="3343126" cy="9810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Kiến trúc tổng thể</a:t>
            </a:r>
          </a:p>
          <a:p>
            <a:pPr algn="ctr">
              <a:lnSpc>
                <a:spcPts val="3900"/>
              </a:lnSpc>
              <a:spcBef>
                <a:spcPct val="0"/>
              </a:spcBef>
            </a:pPr>
          </a:p>
        </p:txBody>
      </p:sp>
      <p:sp>
        <p:nvSpPr>
          <p:cNvPr name="TextBox 8" id="8"/>
          <p:cNvSpPr txBox="true"/>
          <p:nvPr/>
        </p:nvSpPr>
        <p:spPr>
          <a:xfrm rot="0">
            <a:off x="3329416" y="5513669"/>
            <a:ext cx="12564363" cy="335670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Hệ thống được chia thành nhiều lớp để đảm bảo tính mô-đun và quản lý:</a:t>
            </a:r>
          </a:p>
          <a:p>
            <a:pPr algn="l">
              <a:lnSpc>
                <a:spcPts val="3900"/>
              </a:lnSpc>
            </a:pPr>
            <a:r>
              <a:rPr lang="en-US" sz="3000">
                <a:solidFill>
                  <a:srgbClr val="000000"/>
                </a:solidFill>
                <a:latin typeface="Lora"/>
                <a:ea typeface="Lora"/>
                <a:cs typeface="Lora"/>
                <a:sym typeface="Lora"/>
              </a:rPr>
              <a:t>+ Lớp giao diện người dùng (Presentation Layer)</a:t>
            </a:r>
          </a:p>
          <a:p>
            <a:pPr algn="l">
              <a:lnSpc>
                <a:spcPts val="3900"/>
              </a:lnSpc>
            </a:pPr>
            <a:r>
              <a:rPr lang="en-US" sz="3000">
                <a:solidFill>
                  <a:srgbClr val="000000"/>
                </a:solidFill>
                <a:latin typeface="Lora"/>
                <a:ea typeface="Lora"/>
                <a:cs typeface="Lora"/>
                <a:sym typeface="Lora"/>
              </a:rPr>
              <a:t>+Lớp logic ứng dụng (Application Logic Layer):</a:t>
            </a:r>
          </a:p>
          <a:p>
            <a:pPr algn="l">
              <a:lnSpc>
                <a:spcPts val="3900"/>
              </a:lnSpc>
            </a:pPr>
          </a:p>
          <a:p>
            <a:pPr algn="l">
              <a:lnSpc>
                <a:spcPts val="3900"/>
              </a:lnSpc>
            </a:pPr>
          </a:p>
          <a:p>
            <a:pPr algn="ctr">
              <a:lnSpc>
                <a:spcPts val="310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435964" y="4084919"/>
            <a:ext cx="5506596"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Sơ đồ kiến trúc hệ thống</a:t>
            </a:r>
          </a:p>
        </p:txBody>
      </p:sp>
      <p:sp>
        <p:nvSpPr>
          <p:cNvPr name="TextBox 7" id="7"/>
          <p:cNvSpPr txBox="true"/>
          <p:nvPr/>
        </p:nvSpPr>
        <p:spPr>
          <a:xfrm rot="0">
            <a:off x="3181754" y="4910997"/>
            <a:ext cx="12859688" cy="4347303"/>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1. Frontend (Giao diện người dùng): Giao diện nơi người dùng tương tác (web hoặc ứng dụng di động).Server → Xử lý yêu cầu HTTP/HTTPS với Django.</a:t>
            </a:r>
          </a:p>
          <a:p>
            <a:pPr algn="l">
              <a:lnSpc>
                <a:spcPts val="3900"/>
              </a:lnSpc>
            </a:pPr>
            <a:r>
              <a:rPr lang="en-US" sz="3000">
                <a:solidFill>
                  <a:srgbClr val="000000"/>
                </a:solidFill>
                <a:latin typeface="Lora"/>
                <a:ea typeface="Lora"/>
                <a:cs typeface="Lora"/>
                <a:sym typeface="Lora"/>
              </a:rPr>
              <a:t>1. Backend (Hệ thống phía server): Nơi xử lý logic và kết nối dữ liệu.</a:t>
            </a:r>
          </a:p>
          <a:p>
            <a:pPr algn="l">
              <a:lnSpc>
                <a:spcPts val="3900"/>
              </a:lnSpc>
            </a:pPr>
            <a:r>
              <a:rPr lang="en-US" sz="3000">
                <a:solidFill>
                  <a:srgbClr val="000000"/>
                </a:solidFill>
                <a:latin typeface="Lora"/>
                <a:ea typeface="Lora"/>
                <a:cs typeface="Lora"/>
                <a:sym typeface="Lora"/>
              </a:rPr>
              <a:t>2. Database (Cơ sở dữ liệu): Lưu trữ thông tin người dùng, bài viết, hình ảnh.</a:t>
            </a:r>
          </a:p>
          <a:p>
            <a:pPr algn="l">
              <a:lnSpc>
                <a:spcPts val="3900"/>
              </a:lnSpc>
            </a:pPr>
            <a:r>
              <a:rPr lang="en-US" sz="3000">
                <a:solidFill>
                  <a:srgbClr val="000000"/>
                </a:solidFill>
                <a:latin typeface="Lora"/>
                <a:ea typeface="Lora"/>
                <a:cs typeface="Lora"/>
                <a:sym typeface="Lora"/>
              </a:rPr>
              <a:t>Media Storage (Lưu trữ): Nơi lưu hình ảnh, video.</a:t>
            </a:r>
          </a:p>
          <a:p>
            <a:pPr algn="l">
              <a:lnSpc>
                <a:spcPts val="3900"/>
              </a:lnSpc>
            </a:pPr>
          </a:p>
          <a:p>
            <a:pPr algn="ctr">
              <a:lnSpc>
                <a:spcPts val="31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839272" y="4570694"/>
            <a:ext cx="9150886" cy="5687738"/>
          </a:xfrm>
          <a:custGeom>
            <a:avLst/>
            <a:gdLst/>
            <a:ahLst/>
            <a:cxnLst/>
            <a:rect r="r" b="b" t="t" l="l"/>
            <a:pathLst>
              <a:path h="5687738" w="9150886">
                <a:moveTo>
                  <a:pt x="0" y="0"/>
                </a:moveTo>
                <a:lnTo>
                  <a:pt x="9150885" y="0"/>
                </a:lnTo>
                <a:lnTo>
                  <a:pt x="9150885" y="5687738"/>
                </a:lnTo>
                <a:lnTo>
                  <a:pt x="0" y="5687738"/>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1435964" y="4084919"/>
            <a:ext cx="5506596"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Sơ đồ kiến trúc hệ thống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087364"/>
            <a:ext cx="1497365" cy="3199636"/>
            <a:chOff x="0" y="0"/>
            <a:chExt cx="722953" cy="1544838"/>
          </a:xfrm>
        </p:grpSpPr>
        <p:sp>
          <p:nvSpPr>
            <p:cNvPr name="Freeform 3" id="3"/>
            <p:cNvSpPr/>
            <p:nvPr/>
          </p:nvSpPr>
          <p:spPr>
            <a:xfrm flipH="false" flipV="false" rot="0">
              <a:off x="0" y="0"/>
              <a:ext cx="722953" cy="1544838"/>
            </a:xfrm>
            <a:custGeom>
              <a:avLst/>
              <a:gdLst/>
              <a:ahLst/>
              <a:cxnLst/>
              <a:rect r="r" b="b" t="t" l="l"/>
              <a:pathLst>
                <a:path h="1544838" w="722953">
                  <a:moveTo>
                    <a:pt x="0" y="0"/>
                  </a:moveTo>
                  <a:lnTo>
                    <a:pt x="722953" y="0"/>
                  </a:lnTo>
                  <a:lnTo>
                    <a:pt x="722953" y="1544838"/>
                  </a:lnTo>
                  <a:lnTo>
                    <a:pt x="0" y="1544838"/>
                  </a:lnTo>
                  <a:close/>
                </a:path>
              </a:pathLst>
            </a:custGeom>
            <a:solidFill>
              <a:srgbClr val="EDECED"/>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593695" cy="4030268"/>
            <a:chOff x="0" y="0"/>
            <a:chExt cx="8829757" cy="1913890"/>
          </a:xfrm>
        </p:grpSpPr>
        <p:sp>
          <p:nvSpPr>
            <p:cNvPr name="Freeform 6" id="6"/>
            <p:cNvSpPr/>
            <p:nvPr/>
          </p:nvSpPr>
          <p:spPr>
            <a:xfrm flipH="false" flipV="false" rot="0">
              <a:off x="0" y="0"/>
              <a:ext cx="8829756" cy="1913890"/>
            </a:xfrm>
            <a:custGeom>
              <a:avLst/>
              <a:gdLst/>
              <a:ahLst/>
              <a:cxnLst/>
              <a:rect r="r" b="b" t="t" l="l"/>
              <a:pathLst>
                <a:path h="1913890" w="8829756">
                  <a:moveTo>
                    <a:pt x="0" y="0"/>
                  </a:moveTo>
                  <a:lnTo>
                    <a:pt x="8829756" y="0"/>
                  </a:lnTo>
                  <a:lnTo>
                    <a:pt x="8829756" y="1913890"/>
                  </a:lnTo>
                  <a:lnTo>
                    <a:pt x="0" y="1913890"/>
                  </a:lnTo>
                  <a:close/>
                </a:path>
              </a:pathLst>
            </a:custGeom>
            <a:solidFill>
              <a:srgbClr val="1E3256"/>
            </a:solidFill>
          </p:spPr>
        </p:sp>
      </p:grpSp>
      <p:sp>
        <p:nvSpPr>
          <p:cNvPr name="Freeform 7" id="7"/>
          <p:cNvSpPr/>
          <p:nvPr/>
        </p:nvSpPr>
        <p:spPr>
          <a:xfrm flipH="false" flipV="false" rot="0">
            <a:off x="9560442" y="4649195"/>
            <a:ext cx="8092969" cy="4248809"/>
          </a:xfrm>
          <a:custGeom>
            <a:avLst/>
            <a:gdLst/>
            <a:ahLst/>
            <a:cxnLst/>
            <a:rect r="r" b="b" t="t" l="l"/>
            <a:pathLst>
              <a:path h="4248809" w="8092969">
                <a:moveTo>
                  <a:pt x="0" y="0"/>
                </a:moveTo>
                <a:lnTo>
                  <a:pt x="8092969" y="0"/>
                </a:lnTo>
                <a:lnTo>
                  <a:pt x="8092969" y="4248808"/>
                </a:lnTo>
                <a:lnTo>
                  <a:pt x="0" y="4248808"/>
                </a:lnTo>
                <a:lnTo>
                  <a:pt x="0" y="0"/>
                </a:lnTo>
                <a:close/>
              </a:path>
            </a:pathLst>
          </a:custGeom>
          <a:blipFill>
            <a:blip r:embed="rId4"/>
            <a:stretch>
              <a:fillRect l="0" t="0" r="0" b="0"/>
            </a:stretch>
          </a:blipFill>
        </p:spPr>
      </p:sp>
      <p:sp>
        <p:nvSpPr>
          <p:cNvPr name="TextBox 8" id="8"/>
          <p:cNvSpPr txBox="true"/>
          <p:nvPr/>
        </p:nvSpPr>
        <p:spPr>
          <a:xfrm rot="0">
            <a:off x="672505" y="4620620"/>
            <a:ext cx="7562552" cy="981075"/>
          </a:xfrm>
          <a:prstGeom prst="rect">
            <a:avLst/>
          </a:prstGeom>
        </p:spPr>
        <p:txBody>
          <a:bodyPr anchor="t" rtlCol="false" tIns="0" lIns="0" bIns="0" rIns="0">
            <a:spAutoFit/>
          </a:bodyPr>
          <a:lstStyle/>
          <a:p>
            <a:pPr algn="ctr">
              <a:lnSpc>
                <a:spcPts val="3900"/>
              </a:lnSpc>
            </a:pPr>
            <a:r>
              <a:rPr lang="en-US" sz="3000" b="true">
                <a:solidFill>
                  <a:srgbClr val="1E3256"/>
                </a:solidFill>
                <a:latin typeface="Lora Bold"/>
                <a:ea typeface="Lora Bold"/>
                <a:cs typeface="Lora Bold"/>
                <a:sym typeface="Lora Bold"/>
              </a:rPr>
              <a:t>  Lịch sử phát triển của trang mạng xã hội</a:t>
            </a:r>
          </a:p>
          <a:p>
            <a:pPr algn="ctr">
              <a:lnSpc>
                <a:spcPts val="3900"/>
              </a:lnSpc>
              <a:spcBef>
                <a:spcPct val="0"/>
              </a:spcBef>
            </a:pPr>
          </a:p>
        </p:txBody>
      </p:sp>
      <p:sp>
        <p:nvSpPr>
          <p:cNvPr name="TextBox 9" id="9"/>
          <p:cNvSpPr txBox="true"/>
          <p:nvPr/>
        </p:nvSpPr>
        <p:spPr>
          <a:xfrm rot="0">
            <a:off x="3468133" y="510184"/>
            <a:ext cx="12184617" cy="2952750"/>
          </a:xfrm>
          <a:prstGeom prst="rect">
            <a:avLst/>
          </a:prstGeom>
        </p:spPr>
        <p:txBody>
          <a:bodyPr anchor="t" rtlCol="false" tIns="0" lIns="0" bIns="0" rIns="0">
            <a:spAutoFit/>
          </a:bodyPr>
          <a:lstStyle/>
          <a:p>
            <a:pPr algn="ctr">
              <a:lnSpc>
                <a:spcPts val="7800"/>
              </a:lnSpc>
              <a:spcBef>
                <a:spcPct val="0"/>
              </a:spcBef>
            </a:pPr>
            <a:r>
              <a:rPr lang="en-US" sz="6000">
                <a:solidFill>
                  <a:srgbClr val="F7F7F6"/>
                </a:solidFill>
                <a:latin typeface="Lora"/>
                <a:ea typeface="Lora"/>
                <a:cs typeface="Lora"/>
                <a:sym typeface="Lora"/>
              </a:rPr>
              <a:t>CHƯƠNG 1 : GIỚI THIỆU VỀ</a:t>
            </a:r>
            <a:r>
              <a:rPr lang="en-US" sz="6000">
                <a:solidFill>
                  <a:srgbClr val="F7F7F6"/>
                </a:solidFill>
                <a:latin typeface="Lora"/>
                <a:ea typeface="Lora"/>
                <a:cs typeface="Lora"/>
                <a:sym typeface="Lora"/>
              </a:rPr>
              <a:t> WEBSITE MẠNG XÃ HỘI BẰNG DJANGO TRONG PYTHON</a:t>
            </a:r>
          </a:p>
        </p:txBody>
      </p:sp>
      <p:sp>
        <p:nvSpPr>
          <p:cNvPr name="TextBox 10" id="10"/>
          <p:cNvSpPr txBox="true"/>
          <p:nvPr/>
        </p:nvSpPr>
        <p:spPr>
          <a:xfrm rot="0">
            <a:off x="565438" y="5573120"/>
            <a:ext cx="7776686" cy="44481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Mạng xã hội bắt đầu từ những năm 1970 với các hệ thống như BBS và Usenet để chia sẻ tin nhắn văn bản. Đến những năm 1990, Six Degrees (1997) trở thành mạng xã hội đầu tiên, cho phép người dùng tạo hồ sơ và kết nối với bạn bè. Sau đó, Friendster (2002) và MySpace (2003) mở rộng khái niệm này, đặc biệt trong âm nhạc và sở thích cá nhân</a:t>
            </a:r>
          </a:p>
          <a:p>
            <a:pPr algn="ctr">
              <a:lnSpc>
                <a:spcPts val="390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541477" y="4162425"/>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Sơ đồ luồng dữ liệu</a:t>
            </a:r>
          </a:p>
          <a:p>
            <a:pPr algn="ctr">
              <a:lnSpc>
                <a:spcPts val="3900"/>
              </a:lnSpc>
              <a:spcBef>
                <a:spcPct val="0"/>
              </a:spcBef>
            </a:pPr>
          </a:p>
        </p:txBody>
      </p:sp>
      <p:sp>
        <p:nvSpPr>
          <p:cNvPr name="TextBox 7" id="7"/>
          <p:cNvSpPr txBox="true"/>
          <p:nvPr/>
        </p:nvSpPr>
        <p:spPr>
          <a:xfrm rot="0">
            <a:off x="4251221" y="4162425"/>
            <a:ext cx="13924883" cy="44481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Người dùng tương tác với Frontend: Đăng nhập, đăng bài, bình luận, v.v.</a:t>
            </a:r>
          </a:p>
          <a:p>
            <a:pPr algn="ctr">
              <a:lnSpc>
                <a:spcPts val="3900"/>
              </a:lnSpc>
            </a:pPr>
            <a:r>
              <a:rPr lang="en-US" sz="3000">
                <a:solidFill>
                  <a:srgbClr val="000000"/>
                </a:solidFill>
                <a:latin typeface="Lora"/>
                <a:ea typeface="Lora"/>
                <a:cs typeface="Lora"/>
                <a:sym typeface="Lora"/>
              </a:rPr>
              <a:t>- Frontend gửi yêu cầu đến Backend để xử lý các hành động của người dùng.</a:t>
            </a:r>
          </a:p>
          <a:p>
            <a:pPr algn="ctr">
              <a:lnSpc>
                <a:spcPts val="3900"/>
              </a:lnSpc>
            </a:pPr>
            <a:r>
              <a:rPr lang="en-US" sz="3000">
                <a:solidFill>
                  <a:srgbClr val="000000"/>
                </a:solidFill>
                <a:latin typeface="Lora"/>
                <a:ea typeface="Lora"/>
                <a:cs typeface="Lora"/>
                <a:sym typeface="Lora"/>
              </a:rPr>
              <a:t>- Backend tương tác với Database để lưu trữ hoặc truy xuất dữ liệu (như thông tin người dùng, bài viết, bình luận).</a:t>
            </a:r>
          </a:p>
          <a:p>
            <a:pPr algn="ctr">
              <a:lnSpc>
                <a:spcPts val="3900"/>
              </a:lnSpc>
            </a:pPr>
            <a:r>
              <a:rPr lang="en-US" sz="3000">
                <a:solidFill>
                  <a:srgbClr val="000000"/>
                </a:solidFill>
                <a:latin typeface="Lora"/>
                <a:ea typeface="Lora"/>
                <a:cs typeface="Lora"/>
                <a:sym typeface="Lora"/>
              </a:rPr>
              <a:t>- Backend tương tác với Media Storage để lưu hoặc lấy hình ảnh/video.</a:t>
            </a:r>
          </a:p>
          <a:p>
            <a:pPr algn="ctr">
              <a:lnSpc>
                <a:spcPts val="3900"/>
              </a:lnSpc>
            </a:pPr>
            <a:r>
              <a:rPr lang="en-US" sz="3000">
                <a:solidFill>
                  <a:srgbClr val="000000"/>
                </a:solidFill>
                <a:latin typeface="Lora"/>
                <a:ea typeface="Lora"/>
                <a:cs typeface="Lora"/>
                <a:sym typeface="Lora"/>
              </a:rPr>
              <a:t>- Frontend hiển thị kết quả từ Backend (như thông báo thành công, bài viết mới, hình ảnh/video).</a:t>
            </a:r>
          </a:p>
          <a:p>
            <a:pPr algn="ctr">
              <a:lnSpc>
                <a:spcPts val="3900"/>
              </a:lnSpc>
            </a:pPr>
            <a:r>
              <a:rPr lang="en-US" sz="3000">
                <a:solidFill>
                  <a:srgbClr val="000000"/>
                </a:solidFill>
                <a:latin typeface="Lora"/>
                <a:ea typeface="Lora"/>
                <a:cs typeface="Lora"/>
                <a:sym typeface="Lora"/>
              </a:rPr>
              <a:t>- Người dùng nhận kết quả và tiếp tục tương tác với hệ thống.</a:t>
            </a:r>
          </a:p>
          <a:p>
            <a:pPr algn="ctr">
              <a:lnSpc>
                <a:spcPts val="390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103010" y="4280303"/>
            <a:ext cx="9225557" cy="5664060"/>
          </a:xfrm>
          <a:custGeom>
            <a:avLst/>
            <a:gdLst/>
            <a:ahLst/>
            <a:cxnLst/>
            <a:rect r="r" b="b" t="t" l="l"/>
            <a:pathLst>
              <a:path h="5664060" w="9225557">
                <a:moveTo>
                  <a:pt x="0" y="0"/>
                </a:moveTo>
                <a:lnTo>
                  <a:pt x="9225557" y="0"/>
                </a:lnTo>
                <a:lnTo>
                  <a:pt x="9225557" y="5664060"/>
                </a:lnTo>
                <a:lnTo>
                  <a:pt x="0" y="5664060"/>
                </a:lnTo>
                <a:lnTo>
                  <a:pt x="0" y="0"/>
                </a:lnTo>
                <a:close/>
              </a:path>
            </a:pathLst>
          </a:custGeom>
          <a:blipFill>
            <a:blip r:embed="rId4"/>
            <a:stretch>
              <a:fillRect l="0" t="-1511" r="0" b="-1511"/>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156223" y="3986477"/>
            <a:ext cx="5506596"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Sơ đồ luồng dữ liệu</a:t>
            </a:r>
          </a:p>
          <a:p>
            <a:pPr algn="ctr">
              <a:lnSpc>
                <a:spcPts val="390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51577" y="4690953"/>
            <a:ext cx="10614526" cy="5236499"/>
          </a:xfrm>
          <a:custGeom>
            <a:avLst/>
            <a:gdLst/>
            <a:ahLst/>
            <a:cxnLst/>
            <a:rect r="r" b="b" t="t" l="l"/>
            <a:pathLst>
              <a:path h="5236499" w="10614526">
                <a:moveTo>
                  <a:pt x="0" y="0"/>
                </a:moveTo>
                <a:lnTo>
                  <a:pt x="10614526" y="0"/>
                </a:lnTo>
                <a:lnTo>
                  <a:pt x="10614526" y="5236499"/>
                </a:lnTo>
                <a:lnTo>
                  <a:pt x="0" y="5236499"/>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648431" y="3994403"/>
            <a:ext cx="6491013"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Thiết kế giao diện người dùng (UI)</a:t>
            </a:r>
          </a:p>
          <a:p>
            <a:pPr algn="ctr">
              <a:lnSpc>
                <a:spcPts val="3900"/>
              </a:lnSpc>
              <a:spcBef>
                <a:spcPct val="0"/>
              </a:spcBef>
            </a:pPr>
          </a:p>
        </p:txBody>
      </p:sp>
      <p:sp>
        <p:nvSpPr>
          <p:cNvPr name="TextBox 8" id="8"/>
          <p:cNvSpPr txBox="true"/>
          <p:nvPr/>
        </p:nvSpPr>
        <p:spPr>
          <a:xfrm rot="0">
            <a:off x="795647" y="4714825"/>
            <a:ext cx="6934447" cy="49434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-Nguyên tắc thiết kế</a:t>
            </a:r>
          </a:p>
          <a:p>
            <a:pPr algn="l">
              <a:lnSpc>
                <a:spcPts val="3900"/>
              </a:lnSpc>
            </a:pPr>
            <a:r>
              <a:rPr lang="en-US" sz="3000">
                <a:solidFill>
                  <a:srgbClr val="000000"/>
                </a:solidFill>
                <a:latin typeface="Lora"/>
                <a:ea typeface="Lora"/>
                <a:cs typeface="Lora"/>
                <a:sym typeface="Lora"/>
              </a:rPr>
              <a:t>+ Thân thiện với người dùng</a:t>
            </a:r>
          </a:p>
          <a:p>
            <a:pPr algn="l">
              <a:lnSpc>
                <a:spcPts val="3900"/>
              </a:lnSpc>
            </a:pPr>
            <a:r>
              <a:rPr lang="en-US" sz="3000">
                <a:solidFill>
                  <a:srgbClr val="000000"/>
                </a:solidFill>
                <a:latin typeface="Lora"/>
                <a:ea typeface="Lora"/>
                <a:cs typeface="Lora"/>
                <a:sym typeface="Lora"/>
              </a:rPr>
              <a:t>+ Tính nhất quán</a:t>
            </a:r>
          </a:p>
          <a:p>
            <a:pPr algn="l">
              <a:lnSpc>
                <a:spcPts val="3900"/>
              </a:lnSpc>
            </a:pPr>
            <a:r>
              <a:rPr lang="en-US" sz="3000">
                <a:solidFill>
                  <a:srgbClr val="000000"/>
                </a:solidFill>
                <a:latin typeface="Lora"/>
                <a:ea typeface="Lora"/>
                <a:cs typeface="Lora"/>
                <a:sym typeface="Lora"/>
              </a:rPr>
              <a:t>+Khả năng đáp ứng</a:t>
            </a:r>
          </a:p>
          <a:p>
            <a:pPr algn="l">
              <a:lnSpc>
                <a:spcPts val="3900"/>
              </a:lnSpc>
            </a:pPr>
            <a:r>
              <a:rPr lang="en-US" sz="3000">
                <a:solidFill>
                  <a:srgbClr val="000000"/>
                </a:solidFill>
                <a:latin typeface="Lora"/>
                <a:ea typeface="Lora"/>
                <a:cs typeface="Lora"/>
                <a:sym typeface="Lora"/>
              </a:rPr>
              <a:t>+Trải nghiệm người dùng</a:t>
            </a:r>
          </a:p>
          <a:p>
            <a:pPr algn="l">
              <a:lnSpc>
                <a:spcPts val="3900"/>
              </a:lnSpc>
            </a:pPr>
            <a:r>
              <a:rPr lang="en-US" sz="3000">
                <a:solidFill>
                  <a:srgbClr val="000000"/>
                </a:solidFill>
                <a:latin typeface="Lora"/>
                <a:ea typeface="Lora"/>
                <a:cs typeface="Lora"/>
                <a:sym typeface="Lora"/>
              </a:rPr>
              <a:t>+Tương tác trực quan</a:t>
            </a:r>
          </a:p>
          <a:p>
            <a:pPr algn="l">
              <a:lnSpc>
                <a:spcPts val="3900"/>
              </a:lnSpc>
            </a:pPr>
            <a:r>
              <a:rPr lang="en-US" sz="3000">
                <a:solidFill>
                  <a:srgbClr val="000000"/>
                </a:solidFill>
                <a:latin typeface="Lora"/>
                <a:ea typeface="Lora"/>
                <a:cs typeface="Lora"/>
                <a:sym typeface="Lora"/>
              </a:rPr>
              <a:t>+Tập trung vào người dùng</a:t>
            </a:r>
          </a:p>
          <a:p>
            <a:pPr algn="l">
              <a:lnSpc>
                <a:spcPts val="3900"/>
              </a:lnSpc>
            </a:pPr>
            <a:r>
              <a:rPr lang="en-US" sz="3000">
                <a:solidFill>
                  <a:srgbClr val="000000"/>
                </a:solidFill>
                <a:latin typeface="Lora"/>
                <a:ea typeface="Lora"/>
                <a:cs typeface="Lora"/>
                <a:sym typeface="Lora"/>
              </a:rPr>
              <a:t>+Phản hồi và Hướng dẫn</a:t>
            </a:r>
          </a:p>
          <a:p>
            <a:pPr algn="ctr">
              <a:lnSpc>
                <a:spcPts val="3900"/>
              </a:lnSpc>
            </a:pPr>
          </a:p>
          <a:p>
            <a:pPr algn="ctr">
              <a:lnSpc>
                <a:spcPts val="390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34906" y="4667250"/>
            <a:ext cx="11301259" cy="5438731"/>
          </a:xfrm>
          <a:custGeom>
            <a:avLst/>
            <a:gdLst/>
            <a:ahLst/>
            <a:cxnLst/>
            <a:rect r="r" b="b" t="t" l="l"/>
            <a:pathLst>
              <a:path h="5438731" w="11301259">
                <a:moveTo>
                  <a:pt x="0" y="0"/>
                </a:moveTo>
                <a:lnTo>
                  <a:pt x="11301259" y="0"/>
                </a:lnTo>
                <a:lnTo>
                  <a:pt x="11301259" y="5438731"/>
                </a:lnTo>
                <a:lnTo>
                  <a:pt x="0" y="5438731"/>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96231" y="4162425"/>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Mẫu giao diện</a:t>
            </a:r>
          </a:p>
          <a:p>
            <a:pPr algn="ctr">
              <a:lnSpc>
                <a:spcPts val="3900"/>
              </a:lnSpc>
              <a:spcBef>
                <a:spcPct val="0"/>
              </a:spcBef>
            </a:pPr>
          </a:p>
        </p:txBody>
      </p:sp>
      <p:sp>
        <p:nvSpPr>
          <p:cNvPr name="TextBox 8" id="8"/>
          <p:cNvSpPr txBox="true"/>
          <p:nvPr/>
        </p:nvSpPr>
        <p:spPr>
          <a:xfrm rot="0">
            <a:off x="96231" y="5162677"/>
            <a:ext cx="6638675" cy="29622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Trang đăng nhập, đăng ký: Cho phép người dùng đăng nhập hoặc tạo tài khoản mới, với các trường thông tin cần thiết và liên kết đến chức năng khôi phục mật khẩu</a:t>
            </a:r>
          </a:p>
          <a:p>
            <a:pPr algn="ctr">
              <a:lnSpc>
                <a:spcPts val="390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986741" y="4357273"/>
            <a:ext cx="11301259" cy="5523490"/>
          </a:xfrm>
          <a:custGeom>
            <a:avLst/>
            <a:gdLst/>
            <a:ahLst/>
            <a:cxnLst/>
            <a:rect r="r" b="b" t="t" l="l"/>
            <a:pathLst>
              <a:path h="5523490" w="11301259">
                <a:moveTo>
                  <a:pt x="0" y="0"/>
                </a:moveTo>
                <a:lnTo>
                  <a:pt x="11301259" y="0"/>
                </a:lnTo>
                <a:lnTo>
                  <a:pt x="11301259" y="5523490"/>
                </a:lnTo>
                <a:lnTo>
                  <a:pt x="0" y="5523490"/>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96231" y="4162425"/>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Mẫu giao diện</a:t>
            </a:r>
          </a:p>
          <a:p>
            <a:pPr algn="ctr">
              <a:lnSpc>
                <a:spcPts val="3900"/>
              </a:lnSpc>
              <a:spcBef>
                <a:spcPct val="0"/>
              </a:spcBef>
            </a:pPr>
          </a:p>
        </p:txBody>
      </p:sp>
      <p:sp>
        <p:nvSpPr>
          <p:cNvPr name="TextBox 8" id="8"/>
          <p:cNvSpPr txBox="true"/>
          <p:nvPr/>
        </p:nvSpPr>
        <p:spPr>
          <a:xfrm rot="0">
            <a:off x="96231" y="4900538"/>
            <a:ext cx="6638675" cy="39528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Trang chủ: Hiển thịnhững thông tin liên quan khi bạn tìm kiếm ,  các chương trình khuyến mãi, và các danh mục sản phẩm,tin tức ,kênh giải trí ,học tập ,.. chính để người dùng dễ dàng tìm kiếm.</a:t>
            </a:r>
          </a:p>
          <a:p>
            <a:pPr algn="ctr">
              <a:lnSpc>
                <a:spcPts val="3900"/>
              </a:lnSpc>
            </a:pPr>
          </a:p>
          <a:p>
            <a:pPr algn="ctr">
              <a:lnSpc>
                <a:spcPts val="390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504831" y="4205443"/>
            <a:ext cx="11301259" cy="5452857"/>
          </a:xfrm>
          <a:custGeom>
            <a:avLst/>
            <a:gdLst/>
            <a:ahLst/>
            <a:cxnLst/>
            <a:rect r="r" b="b" t="t" l="l"/>
            <a:pathLst>
              <a:path h="5452857" w="11301259">
                <a:moveTo>
                  <a:pt x="0" y="0"/>
                </a:moveTo>
                <a:lnTo>
                  <a:pt x="11301259" y="0"/>
                </a:lnTo>
                <a:lnTo>
                  <a:pt x="11301259" y="5452857"/>
                </a:lnTo>
                <a:lnTo>
                  <a:pt x="0" y="5452857"/>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96231" y="4162425"/>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Mẫu giao diện</a:t>
            </a:r>
          </a:p>
          <a:p>
            <a:pPr algn="ctr">
              <a:lnSpc>
                <a:spcPts val="3900"/>
              </a:lnSpc>
              <a:spcBef>
                <a:spcPct val="0"/>
              </a:spcBef>
            </a:pPr>
          </a:p>
        </p:txBody>
      </p:sp>
      <p:sp>
        <p:nvSpPr>
          <p:cNvPr name="TextBox 8" id="8"/>
          <p:cNvSpPr txBox="true"/>
          <p:nvPr/>
        </p:nvSpPr>
        <p:spPr>
          <a:xfrm rot="0">
            <a:off x="416166" y="4826706"/>
            <a:ext cx="5383544"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Trang tin tức : Cung cấp các tin tức , bao gồm hình ảnh, video,...</a:t>
            </a:r>
          </a:p>
          <a:p>
            <a:pPr algn="ctr">
              <a:lnSpc>
                <a:spcPts val="3900"/>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81665" y="4259125"/>
            <a:ext cx="8877635" cy="5399175"/>
          </a:xfrm>
          <a:custGeom>
            <a:avLst/>
            <a:gdLst/>
            <a:ahLst/>
            <a:cxnLst/>
            <a:rect r="r" b="b" t="t" l="l"/>
            <a:pathLst>
              <a:path h="5399175" w="8877635">
                <a:moveTo>
                  <a:pt x="0" y="0"/>
                </a:moveTo>
                <a:lnTo>
                  <a:pt x="8877635" y="0"/>
                </a:lnTo>
                <a:lnTo>
                  <a:pt x="8877635" y="5399175"/>
                </a:lnTo>
                <a:lnTo>
                  <a:pt x="0" y="5399175"/>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96231" y="4162425"/>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Mẫu giao diện</a:t>
            </a:r>
          </a:p>
          <a:p>
            <a:pPr algn="ctr">
              <a:lnSpc>
                <a:spcPts val="3900"/>
              </a:lnSpc>
              <a:spcBef>
                <a:spcPct val="0"/>
              </a:spcBef>
            </a:pPr>
          </a:p>
        </p:txBody>
      </p:sp>
      <p:sp>
        <p:nvSpPr>
          <p:cNvPr name="TextBox 8" id="8"/>
          <p:cNvSpPr txBox="true"/>
          <p:nvPr/>
        </p:nvSpPr>
        <p:spPr>
          <a:xfrm rot="0">
            <a:off x="416166" y="4826706"/>
            <a:ext cx="5383544"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Trang tìm kiếm: Cung cấp chức năng tìm kiếm bạn bè ,kênh giải trí ,tin tức ,...</a:t>
            </a:r>
          </a:p>
          <a:p>
            <a:pPr algn="ctr">
              <a:lnSpc>
                <a:spcPts val="390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30070" y="4393348"/>
            <a:ext cx="11301259" cy="5424604"/>
          </a:xfrm>
          <a:custGeom>
            <a:avLst/>
            <a:gdLst/>
            <a:ahLst/>
            <a:cxnLst/>
            <a:rect r="r" b="b" t="t" l="l"/>
            <a:pathLst>
              <a:path h="5424604" w="11301259">
                <a:moveTo>
                  <a:pt x="0" y="0"/>
                </a:moveTo>
                <a:lnTo>
                  <a:pt x="11301259" y="0"/>
                </a:lnTo>
                <a:lnTo>
                  <a:pt x="11301259" y="5424604"/>
                </a:lnTo>
                <a:lnTo>
                  <a:pt x="0" y="5424604"/>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96231" y="4162425"/>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Thiết kế cơ sở dữ liệu</a:t>
            </a:r>
          </a:p>
          <a:p>
            <a:pPr algn="ctr">
              <a:lnSpc>
                <a:spcPts val="3900"/>
              </a:lnSpc>
              <a:spcBef>
                <a:spcPct val="0"/>
              </a:spcBef>
            </a:pPr>
          </a:p>
        </p:txBody>
      </p:sp>
      <p:sp>
        <p:nvSpPr>
          <p:cNvPr name="TextBox 8" id="8"/>
          <p:cNvSpPr txBox="true"/>
          <p:nvPr/>
        </p:nvSpPr>
        <p:spPr>
          <a:xfrm rot="0">
            <a:off x="1346526" y="4970375"/>
            <a:ext cx="5383544" cy="39528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Mô hình dữ liệu</a:t>
            </a:r>
          </a:p>
          <a:p>
            <a:pPr algn="ctr">
              <a:lnSpc>
                <a:spcPts val="3900"/>
              </a:lnSpc>
            </a:pPr>
            <a:r>
              <a:rPr lang="en-US" sz="3000">
                <a:solidFill>
                  <a:srgbClr val="000000"/>
                </a:solidFill>
                <a:latin typeface="Lora"/>
                <a:ea typeface="Lora"/>
                <a:cs typeface="Lora"/>
                <a:sym typeface="Lora"/>
              </a:rPr>
              <a:t>- User (Người dùng): </a:t>
            </a:r>
          </a:p>
          <a:p>
            <a:pPr algn="ctr">
              <a:lnSpc>
                <a:spcPts val="3900"/>
              </a:lnSpc>
            </a:pPr>
            <a:r>
              <a:rPr lang="en-US" sz="3000">
                <a:solidFill>
                  <a:srgbClr val="000000"/>
                </a:solidFill>
                <a:latin typeface="Lora"/>
                <a:ea typeface="Lora"/>
                <a:cs typeface="Lora"/>
                <a:sym typeface="Lora"/>
              </a:rPr>
              <a:t>- Post (Bài viết):</a:t>
            </a:r>
          </a:p>
          <a:p>
            <a:pPr algn="ctr">
              <a:lnSpc>
                <a:spcPts val="3900"/>
              </a:lnSpc>
            </a:pPr>
            <a:r>
              <a:rPr lang="en-US" sz="3000">
                <a:solidFill>
                  <a:srgbClr val="000000"/>
                </a:solidFill>
                <a:latin typeface="Lora"/>
                <a:ea typeface="Lora"/>
                <a:cs typeface="Lora"/>
                <a:sym typeface="Lora"/>
              </a:rPr>
              <a:t>-Comment (Bình luận):</a:t>
            </a:r>
          </a:p>
          <a:p>
            <a:pPr algn="ctr">
              <a:lnSpc>
                <a:spcPts val="3900"/>
              </a:lnSpc>
            </a:pPr>
            <a:r>
              <a:rPr lang="en-US" sz="3000">
                <a:solidFill>
                  <a:srgbClr val="000000"/>
                </a:solidFill>
                <a:latin typeface="Lora"/>
                <a:ea typeface="Lora"/>
                <a:cs typeface="Lora"/>
                <a:sym typeface="Lora"/>
              </a:rPr>
              <a:t>-Like (Lượt thích):</a:t>
            </a:r>
          </a:p>
          <a:p>
            <a:pPr algn="ctr">
              <a:lnSpc>
                <a:spcPts val="3900"/>
              </a:lnSpc>
            </a:pPr>
            <a:r>
              <a:rPr lang="en-US" sz="3000">
                <a:solidFill>
                  <a:srgbClr val="000000"/>
                </a:solidFill>
                <a:latin typeface="Lora"/>
                <a:ea typeface="Lora"/>
                <a:cs typeface="Lora"/>
                <a:sym typeface="Lora"/>
              </a:rPr>
              <a:t>-Friend (Bạn bè):</a:t>
            </a:r>
          </a:p>
          <a:p>
            <a:pPr algn="ctr">
              <a:lnSpc>
                <a:spcPts val="3900"/>
              </a:lnSpc>
            </a:pPr>
            <a:r>
              <a:rPr lang="en-US" sz="3000">
                <a:solidFill>
                  <a:srgbClr val="000000"/>
                </a:solidFill>
                <a:latin typeface="Lora"/>
                <a:ea typeface="Lora"/>
                <a:cs typeface="Lora"/>
                <a:sym typeface="Lora"/>
              </a:rPr>
              <a:t>-Message (Tin nhắn):</a:t>
            </a:r>
          </a:p>
          <a:p>
            <a:pPr algn="ctr">
              <a:lnSpc>
                <a:spcPts val="39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028700" y="4039373"/>
            <a:ext cx="3959208"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Sơ đồ thiết kế cơ sở dữ liệu</a:t>
            </a:r>
          </a:p>
          <a:p>
            <a:pPr algn="ctr">
              <a:lnSpc>
                <a:spcPts val="3900"/>
              </a:lnSpc>
              <a:spcBef>
                <a:spcPct val="0"/>
              </a:spcBef>
            </a:pPr>
          </a:p>
        </p:txBody>
      </p:sp>
      <p:sp>
        <p:nvSpPr>
          <p:cNvPr name="TextBox 7" id="7"/>
          <p:cNvSpPr txBox="true"/>
          <p:nvPr/>
        </p:nvSpPr>
        <p:spPr>
          <a:xfrm rot="0">
            <a:off x="3672443" y="5114925"/>
            <a:ext cx="13355526" cy="29622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Sơ đồ thiết kế cơ sở dữ liệu sẽ mô tả các mối quan hệ giữa các bảng, giúp dễ dàng hình dung được các dữ liệu trong hệ thống mạng xã hội </a:t>
            </a:r>
          </a:p>
          <a:p>
            <a:pPr algn="ctr">
              <a:lnSpc>
                <a:spcPts val="3900"/>
              </a:lnSpc>
            </a:pPr>
            <a:r>
              <a:rPr lang="en-US" sz="3000">
                <a:solidFill>
                  <a:srgbClr val="000000"/>
                </a:solidFill>
                <a:latin typeface="Lora"/>
                <a:ea typeface="Lora"/>
                <a:cs typeface="Lora"/>
                <a:sym typeface="Lora"/>
              </a:rPr>
              <a:t>Ví dụ:</a:t>
            </a:r>
          </a:p>
          <a:p>
            <a:pPr algn="l">
              <a:lnSpc>
                <a:spcPts val="3900"/>
              </a:lnSpc>
            </a:pPr>
            <a:r>
              <a:rPr lang="en-US" sz="3000">
                <a:solidFill>
                  <a:srgbClr val="000000"/>
                </a:solidFill>
                <a:latin typeface="Lora"/>
                <a:ea typeface="Lora"/>
                <a:cs typeface="Lora"/>
                <a:sym typeface="Lora"/>
              </a:rPr>
              <a:t>- Mối quan hệ User (Người dùng)- Post(Bàiviết)-Comment (Bình luận)-Like (Lượt thích)-Friend (Bạn bè)</a:t>
            </a:r>
          </a:p>
          <a:p>
            <a:pPr algn="ctr">
              <a:lnSpc>
                <a:spcPts val="3900"/>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4785"/>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346463"/>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203180"/>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028700" y="3924588"/>
            <a:ext cx="3959208"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Sơ đồ thiết kế cơ sở dữ liệu</a:t>
            </a:r>
          </a:p>
          <a:p>
            <a:pPr algn="ctr">
              <a:lnSpc>
                <a:spcPts val="3900"/>
              </a:lnSpc>
              <a:spcBef>
                <a:spcPct val="0"/>
              </a:spcBef>
            </a:pPr>
          </a:p>
        </p:txBody>
      </p:sp>
      <p:sp>
        <p:nvSpPr>
          <p:cNvPr name="TextBox 7" id="7"/>
          <p:cNvSpPr txBox="true"/>
          <p:nvPr/>
        </p:nvSpPr>
        <p:spPr>
          <a:xfrm rot="0">
            <a:off x="5337669" y="4733440"/>
            <a:ext cx="12349540" cy="24669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Mối quan hệ giữa các bảng:</a:t>
            </a:r>
          </a:p>
          <a:p>
            <a:pPr algn="l">
              <a:lnSpc>
                <a:spcPts val="3900"/>
              </a:lnSpc>
            </a:pPr>
            <a:r>
              <a:rPr lang="en-US" sz="3000">
                <a:solidFill>
                  <a:srgbClr val="000000"/>
                </a:solidFill>
                <a:latin typeface="Lora"/>
                <a:ea typeface="Lora"/>
                <a:cs typeface="Lora"/>
                <a:sym typeface="Lora"/>
              </a:rPr>
              <a:t>·  User có thể tạo nhiều Post, Comment, và Like.</a:t>
            </a:r>
          </a:p>
          <a:p>
            <a:pPr algn="l">
              <a:lnSpc>
                <a:spcPts val="3900"/>
              </a:lnSpc>
            </a:pPr>
            <a:r>
              <a:rPr lang="en-US" sz="3000">
                <a:solidFill>
                  <a:srgbClr val="000000"/>
                </a:solidFill>
                <a:latin typeface="Lora"/>
                <a:ea typeface="Lora"/>
                <a:cs typeface="Lora"/>
                <a:sym typeface="Lora"/>
              </a:rPr>
              <a:t>·  Post có thể có nhiều Comment và Like.</a:t>
            </a:r>
          </a:p>
          <a:p>
            <a:pPr algn="l">
              <a:lnSpc>
                <a:spcPts val="3900"/>
              </a:lnSpc>
              <a:spcBef>
                <a:spcPct val="0"/>
              </a:spcBef>
            </a:pPr>
            <a:r>
              <a:rPr lang="en-US" sz="3000">
                <a:solidFill>
                  <a:srgbClr val="000000"/>
                </a:solidFill>
                <a:latin typeface="Lora"/>
                <a:ea typeface="Lora"/>
                <a:cs typeface="Lora"/>
                <a:sym typeface="Lora"/>
              </a:rPr>
              <a:t>·  User có thể có nhiều Friend (mối quan hệ bạn bè) và mỗi mối quan hệ có thể có trạng thái (chờ, kết bạn, v.v.).</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978193"/>
            <a:chOff x="0" y="0"/>
            <a:chExt cx="9145211" cy="1989360"/>
          </a:xfrm>
        </p:grpSpPr>
        <p:sp>
          <p:nvSpPr>
            <p:cNvPr name="Freeform 3" id="3"/>
            <p:cNvSpPr/>
            <p:nvPr/>
          </p:nvSpPr>
          <p:spPr>
            <a:xfrm flipH="false" flipV="false" rot="0">
              <a:off x="0" y="0"/>
              <a:ext cx="9145211" cy="1989360"/>
            </a:xfrm>
            <a:custGeom>
              <a:avLst/>
              <a:gdLst/>
              <a:ahLst/>
              <a:cxnLst/>
              <a:rect r="r" b="b" t="t" l="l"/>
              <a:pathLst>
                <a:path h="1989360" w="9145211">
                  <a:moveTo>
                    <a:pt x="0" y="0"/>
                  </a:moveTo>
                  <a:lnTo>
                    <a:pt x="9145211" y="0"/>
                  </a:lnTo>
                  <a:lnTo>
                    <a:pt x="9145211" y="1989360"/>
                  </a:lnTo>
                  <a:lnTo>
                    <a:pt x="0" y="1989360"/>
                  </a:lnTo>
                  <a:close/>
                </a:path>
              </a:pathLst>
            </a:custGeom>
            <a:solidFill>
              <a:srgbClr val="1E3256"/>
            </a:solidFill>
          </p:spPr>
        </p:sp>
      </p:grpSp>
      <p:sp>
        <p:nvSpPr>
          <p:cNvPr name="Freeform 4" id="4"/>
          <p:cNvSpPr/>
          <p:nvPr/>
        </p:nvSpPr>
        <p:spPr>
          <a:xfrm flipH="false" flipV="false" rot="0">
            <a:off x="9360468" y="4194095"/>
            <a:ext cx="8336437" cy="5898029"/>
          </a:xfrm>
          <a:custGeom>
            <a:avLst/>
            <a:gdLst/>
            <a:ahLst/>
            <a:cxnLst/>
            <a:rect r="r" b="b" t="t" l="l"/>
            <a:pathLst>
              <a:path h="5898029" w="8336437">
                <a:moveTo>
                  <a:pt x="0" y="0"/>
                </a:moveTo>
                <a:lnTo>
                  <a:pt x="8336437" y="0"/>
                </a:lnTo>
                <a:lnTo>
                  <a:pt x="8336437" y="5898030"/>
                </a:lnTo>
                <a:lnTo>
                  <a:pt x="0" y="5898030"/>
                </a:lnTo>
                <a:lnTo>
                  <a:pt x="0" y="0"/>
                </a:lnTo>
                <a:close/>
              </a:path>
            </a:pathLst>
          </a:custGeom>
          <a:blipFill>
            <a:blip r:embed="rId2"/>
            <a:stretch>
              <a:fillRect l="0" t="0" r="0" b="0"/>
            </a:stretch>
          </a:blipFill>
        </p:spPr>
      </p:sp>
      <p:sp>
        <p:nvSpPr>
          <p:cNvPr name="TextBox 5" id="5"/>
          <p:cNvSpPr txBox="true"/>
          <p:nvPr/>
        </p:nvSpPr>
        <p:spPr>
          <a:xfrm rot="0">
            <a:off x="3307534" y="476313"/>
            <a:ext cx="12515109" cy="2743200"/>
          </a:xfrm>
          <a:prstGeom prst="rect">
            <a:avLst/>
          </a:prstGeom>
        </p:spPr>
        <p:txBody>
          <a:bodyPr anchor="t" rtlCol="false" tIns="0" lIns="0" bIns="0" rIns="0">
            <a:spAutoFit/>
          </a:bodyPr>
          <a:lstStyle/>
          <a:p>
            <a:pPr algn="ctr">
              <a:lnSpc>
                <a:spcPts val="72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6" id="6"/>
          <p:cNvSpPr txBox="true"/>
          <p:nvPr/>
        </p:nvSpPr>
        <p:spPr>
          <a:xfrm rot="0">
            <a:off x="811370" y="4322583"/>
            <a:ext cx="6079629" cy="999340"/>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Lợi ích của của trang mạng xã hội</a:t>
            </a:r>
          </a:p>
          <a:p>
            <a:pPr algn="ctr">
              <a:lnSpc>
                <a:spcPts val="4060"/>
              </a:lnSpc>
              <a:spcBef>
                <a:spcPct val="0"/>
              </a:spcBef>
            </a:pPr>
          </a:p>
        </p:txBody>
      </p:sp>
      <p:sp>
        <p:nvSpPr>
          <p:cNvPr name="TextBox 7" id="7"/>
          <p:cNvSpPr txBox="true"/>
          <p:nvPr/>
        </p:nvSpPr>
        <p:spPr>
          <a:xfrm rot="0">
            <a:off x="767217" y="5114925"/>
            <a:ext cx="7206721" cy="5128260"/>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Kết nối và giao tiếp</a:t>
            </a:r>
          </a:p>
          <a:p>
            <a:pPr algn="l">
              <a:lnSpc>
                <a:spcPts val="3900"/>
              </a:lnSpc>
            </a:pPr>
            <a:r>
              <a:rPr lang="en-US" sz="3000">
                <a:solidFill>
                  <a:srgbClr val="000000"/>
                </a:solidFill>
                <a:latin typeface="Lora"/>
                <a:ea typeface="Lora"/>
                <a:cs typeface="Lora"/>
                <a:sym typeface="Lora"/>
              </a:rPr>
              <a:t>- Chia sẻ thông tin và kiến thức</a:t>
            </a:r>
          </a:p>
          <a:p>
            <a:pPr algn="l">
              <a:lnSpc>
                <a:spcPts val="3900"/>
              </a:lnSpc>
            </a:pPr>
            <a:r>
              <a:rPr lang="en-US" sz="3000">
                <a:solidFill>
                  <a:srgbClr val="000000"/>
                </a:solidFill>
                <a:latin typeface="Lora"/>
                <a:ea typeface="Lora"/>
                <a:cs typeface="Lora"/>
                <a:sym typeface="Lora"/>
              </a:rPr>
              <a:t>- Tiếp cận thông tin và tin tức nhanh chóng</a:t>
            </a:r>
          </a:p>
          <a:p>
            <a:pPr algn="l">
              <a:lnSpc>
                <a:spcPts val="3900"/>
              </a:lnSpc>
            </a:pPr>
            <a:r>
              <a:rPr lang="en-US" sz="3000">
                <a:solidFill>
                  <a:srgbClr val="000000"/>
                </a:solidFill>
                <a:latin typeface="Lora"/>
                <a:ea typeface="Lora"/>
                <a:cs typeface="Lora"/>
                <a:sym typeface="Lora"/>
              </a:rPr>
              <a:t>- Quảng bá và tiếp thị</a:t>
            </a:r>
          </a:p>
          <a:p>
            <a:pPr algn="l">
              <a:lnSpc>
                <a:spcPts val="3900"/>
              </a:lnSpc>
            </a:pPr>
            <a:r>
              <a:rPr lang="en-US" sz="3000">
                <a:solidFill>
                  <a:srgbClr val="000000"/>
                </a:solidFill>
                <a:latin typeface="Lora"/>
                <a:ea typeface="Lora"/>
                <a:cs typeface="Lora"/>
                <a:sym typeface="Lora"/>
              </a:rPr>
              <a:t>-Hỗ trợ công việc và cơ hội nghề nghiệp</a:t>
            </a:r>
          </a:p>
          <a:p>
            <a:pPr algn="l">
              <a:lnSpc>
                <a:spcPts val="3900"/>
              </a:lnSpc>
            </a:pPr>
            <a:r>
              <a:rPr lang="en-US" sz="3000">
                <a:solidFill>
                  <a:srgbClr val="000000"/>
                </a:solidFill>
                <a:latin typeface="Lora"/>
                <a:ea typeface="Lora"/>
                <a:cs typeface="Lora"/>
                <a:sym typeface="Lora"/>
              </a:rPr>
              <a:t>-Giải trí và thư giãn</a:t>
            </a:r>
          </a:p>
          <a:p>
            <a:pPr algn="l">
              <a:lnSpc>
                <a:spcPts val="3900"/>
              </a:lnSpc>
            </a:pPr>
            <a:r>
              <a:rPr lang="en-US" sz="3000">
                <a:solidFill>
                  <a:srgbClr val="000000"/>
                </a:solidFill>
                <a:latin typeface="Lora"/>
                <a:ea typeface="Lora"/>
                <a:cs typeface="Lora"/>
                <a:sym typeface="Lora"/>
              </a:rPr>
              <a:t>-Thúc đẩy hoạt động xã hội và nhân đạo</a:t>
            </a:r>
          </a:p>
          <a:p>
            <a:pPr algn="ctr">
              <a:lnSpc>
                <a:spcPts val="3119"/>
              </a:lnSpc>
            </a:pPr>
          </a:p>
          <a:p>
            <a:pPr algn="ctr">
              <a:lnSpc>
                <a:spcPts val="3119"/>
              </a:lnSpc>
            </a:pPr>
          </a:p>
          <a:p>
            <a:pPr algn="ctr">
              <a:lnSpc>
                <a:spcPts val="311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87908" y="4791848"/>
            <a:ext cx="11301259" cy="4901921"/>
          </a:xfrm>
          <a:custGeom>
            <a:avLst/>
            <a:gdLst/>
            <a:ahLst/>
            <a:cxnLst/>
            <a:rect r="r" b="b" t="t" l="l"/>
            <a:pathLst>
              <a:path h="4901921" w="11301259">
                <a:moveTo>
                  <a:pt x="0" y="0"/>
                </a:moveTo>
                <a:lnTo>
                  <a:pt x="11301259" y="0"/>
                </a:lnTo>
                <a:lnTo>
                  <a:pt x="11301259" y="4901921"/>
                </a:lnTo>
                <a:lnTo>
                  <a:pt x="0" y="4901921"/>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1028700" y="4039373"/>
            <a:ext cx="3959208"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Sơ đồ thiết kế cơ sở dữ liệu</a:t>
            </a:r>
          </a:p>
          <a:p>
            <a:pPr algn="ctr">
              <a:lnSpc>
                <a:spcPts val="390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5835"/>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185413"/>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314541" y="4339998"/>
            <a:ext cx="11301259" cy="4845415"/>
          </a:xfrm>
          <a:custGeom>
            <a:avLst/>
            <a:gdLst/>
            <a:ahLst/>
            <a:cxnLst/>
            <a:rect r="r" b="b" t="t" l="l"/>
            <a:pathLst>
              <a:path h="4845415" w="11301259">
                <a:moveTo>
                  <a:pt x="0" y="0"/>
                </a:moveTo>
                <a:lnTo>
                  <a:pt x="11301259" y="0"/>
                </a:lnTo>
                <a:lnTo>
                  <a:pt x="11301259" y="4845415"/>
                </a:lnTo>
                <a:lnTo>
                  <a:pt x="0" y="4845415"/>
                </a:lnTo>
                <a:lnTo>
                  <a:pt x="0" y="0"/>
                </a:lnTo>
                <a:close/>
              </a:path>
            </a:pathLst>
          </a:custGeom>
          <a:blipFill>
            <a:blip r:embed="rId4"/>
            <a:stretch>
              <a:fillRect l="0" t="0" r="0" b="0"/>
            </a:stretch>
          </a:blipFill>
        </p:spPr>
      </p:sp>
      <p:sp>
        <p:nvSpPr>
          <p:cNvPr name="TextBox 6" id="6"/>
          <p:cNvSpPr txBox="true"/>
          <p:nvPr/>
        </p:nvSpPr>
        <p:spPr>
          <a:xfrm rot="0">
            <a:off x="3672443" y="-364230"/>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1028700" y="3763538"/>
            <a:ext cx="3959208"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Sơ đồ thiết kế cơ sở dữ liệu</a:t>
            </a:r>
          </a:p>
          <a:p>
            <a:pPr algn="ctr">
              <a:lnSpc>
                <a:spcPts val="3900"/>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44472" y="4067948"/>
            <a:ext cx="8198409" cy="5823169"/>
          </a:xfrm>
          <a:custGeom>
            <a:avLst/>
            <a:gdLst/>
            <a:ahLst/>
            <a:cxnLst/>
            <a:rect r="r" b="b" t="t" l="l"/>
            <a:pathLst>
              <a:path h="5823169" w="8198409">
                <a:moveTo>
                  <a:pt x="0" y="0"/>
                </a:moveTo>
                <a:lnTo>
                  <a:pt x="8198409" y="0"/>
                </a:lnTo>
                <a:lnTo>
                  <a:pt x="8198409" y="5823169"/>
                </a:lnTo>
                <a:lnTo>
                  <a:pt x="0" y="5823169"/>
                </a:lnTo>
                <a:lnTo>
                  <a:pt x="0" y="0"/>
                </a:lnTo>
                <a:close/>
              </a:path>
            </a:pathLst>
          </a:custGeom>
          <a:blipFill>
            <a:blip r:embed="rId4"/>
            <a:stretch>
              <a:fillRect l="0" t="0" r="0" b="0"/>
            </a:stretch>
          </a:blipFill>
        </p:spPr>
      </p:sp>
      <p:sp>
        <p:nvSpPr>
          <p:cNvPr name="TextBox 6" id="6"/>
          <p:cNvSpPr txBox="true"/>
          <p:nvPr/>
        </p:nvSpPr>
        <p:spPr>
          <a:xfrm rot="0">
            <a:off x="3591316" y="333470"/>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7" id="7"/>
          <p:cNvSpPr txBox="true"/>
          <p:nvPr/>
        </p:nvSpPr>
        <p:spPr>
          <a:xfrm rot="0">
            <a:off x="1028700" y="4039373"/>
            <a:ext cx="3959208" cy="14763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Sơ đồ thiết kế cơ sở dữ liệu</a:t>
            </a:r>
          </a:p>
          <a:p>
            <a:pPr algn="ctr">
              <a:lnSpc>
                <a:spcPts val="3900"/>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2 :</a:t>
            </a:r>
          </a:p>
          <a:p>
            <a:pPr algn="l">
              <a:lnSpc>
                <a:spcPts val="7800"/>
              </a:lnSpc>
            </a:pPr>
            <a:r>
              <a:rPr lang="en-US" sz="6000">
                <a:solidFill>
                  <a:srgbClr val="FFFFFF"/>
                </a:solidFill>
                <a:latin typeface="Lora"/>
                <a:ea typeface="Lora"/>
                <a:cs typeface="Lora"/>
                <a:sym typeface="Lora"/>
              </a:rPr>
              <a:t>PHÂN TÍCH &amp; THIẾT KẾ HỆ THỐNG</a:t>
            </a:r>
          </a:p>
          <a:p>
            <a:pPr algn="l">
              <a:lnSpc>
                <a:spcPts val="7800"/>
              </a:lnSpc>
            </a:pPr>
          </a:p>
        </p:txBody>
      </p:sp>
      <p:sp>
        <p:nvSpPr>
          <p:cNvPr name="TextBox 6" id="6"/>
          <p:cNvSpPr txBox="true"/>
          <p:nvPr/>
        </p:nvSpPr>
        <p:spPr>
          <a:xfrm rot="0">
            <a:off x="1028700" y="4039373"/>
            <a:ext cx="3959208"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Kết luận chương 2</a:t>
            </a:r>
          </a:p>
        </p:txBody>
      </p:sp>
      <p:sp>
        <p:nvSpPr>
          <p:cNvPr name="TextBox 7" id="7"/>
          <p:cNvSpPr txBox="true"/>
          <p:nvPr/>
        </p:nvSpPr>
        <p:spPr>
          <a:xfrm rot="0">
            <a:off x="1775160" y="4706123"/>
            <a:ext cx="14131463" cy="39528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Chương này đã phân tích và thiết kế hệ thống website mạng xã hội môt cách chi tiết từ yêu cầu chức năng đến phi chức năng cho đến kiến trúc hệ thống ,thiết kế gio diện người dùng và cơ sở dữ liệu .Những yếu tố này đã đóng góp vai trò quan trọng trong việc xây dựng hệ thống website trang mạng xã hội một cách hiệu quả và đáp ứng được nhu cầu và mong muốn của người dùng ,tối ưu sự trải nghiệm xem tin tức,kinh doanh ol,học tập ,giải trí ,...Việc tạo nên một website mạng xã hội một cách cụ thể và hiểu rõ được các bước tiến hành giúp cho việc phát triển trang website một cách hiệu quả, nhanh chóng hơn ,hiệu quả hơn.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Triển khai hệ thống</a:t>
            </a:r>
          </a:p>
          <a:p>
            <a:pPr algn="ctr">
              <a:lnSpc>
                <a:spcPts val="3900"/>
              </a:lnSpc>
              <a:spcBef>
                <a:spcPct val="0"/>
              </a:spcBef>
            </a:pPr>
          </a:p>
        </p:txBody>
      </p:sp>
      <p:sp>
        <p:nvSpPr>
          <p:cNvPr name="TextBox 7" id="7"/>
          <p:cNvSpPr txBox="true"/>
          <p:nvPr/>
        </p:nvSpPr>
        <p:spPr>
          <a:xfrm rot="0">
            <a:off x="5619228" y="5288754"/>
            <a:ext cx="7049544" cy="2961780"/>
          </a:xfrm>
          <a:prstGeom prst="rect">
            <a:avLst/>
          </a:prstGeom>
        </p:spPr>
        <p:txBody>
          <a:bodyPr anchor="t" rtlCol="false" tIns="0" lIns="0" bIns="0" rIns="0">
            <a:spAutoFit/>
          </a:bodyPr>
          <a:lstStyle/>
          <a:p>
            <a:pPr algn="ctr">
              <a:lnSpc>
                <a:spcPts val="3950"/>
              </a:lnSpc>
            </a:pPr>
            <a:r>
              <a:rPr lang="en-US" sz="3038">
                <a:solidFill>
                  <a:srgbClr val="000000"/>
                </a:solidFill>
                <a:latin typeface="Lora"/>
                <a:ea typeface="Lora"/>
                <a:cs typeface="Lora"/>
                <a:sym typeface="Lora"/>
              </a:rPr>
              <a:t>- Chuẩn bị môi trường</a:t>
            </a:r>
          </a:p>
          <a:p>
            <a:pPr algn="l">
              <a:lnSpc>
                <a:spcPts val="3950"/>
              </a:lnSpc>
            </a:pPr>
            <a:r>
              <a:rPr lang="en-US" sz="3038">
                <a:solidFill>
                  <a:srgbClr val="000000"/>
                </a:solidFill>
                <a:latin typeface="Lora"/>
                <a:ea typeface="Lora"/>
                <a:cs typeface="Lora"/>
                <a:sym typeface="Lora"/>
              </a:rPr>
              <a:t> + Cài đặt Python</a:t>
            </a:r>
          </a:p>
          <a:p>
            <a:pPr algn="l">
              <a:lnSpc>
                <a:spcPts val="3950"/>
              </a:lnSpc>
            </a:pPr>
            <a:r>
              <a:rPr lang="en-US" sz="3038">
                <a:solidFill>
                  <a:srgbClr val="000000"/>
                </a:solidFill>
                <a:latin typeface="Lora"/>
                <a:ea typeface="Lora"/>
                <a:cs typeface="Lora"/>
                <a:sym typeface="Lora"/>
              </a:rPr>
              <a:t>+ Cài đặt Django</a:t>
            </a:r>
          </a:p>
          <a:p>
            <a:pPr algn="l">
              <a:lnSpc>
                <a:spcPts val="3900"/>
              </a:lnSpc>
            </a:pPr>
            <a:r>
              <a:rPr lang="en-US" sz="3000">
                <a:solidFill>
                  <a:srgbClr val="000000"/>
                </a:solidFill>
                <a:latin typeface="Lora"/>
                <a:ea typeface="Lora"/>
                <a:cs typeface="Lora"/>
                <a:sym typeface="Lora"/>
              </a:rPr>
              <a:t>+ Tạo môi trường ảo</a:t>
            </a:r>
          </a:p>
          <a:p>
            <a:pPr algn="l">
              <a:lnSpc>
                <a:spcPts val="3950"/>
              </a:lnSpc>
            </a:pPr>
            <a:r>
              <a:rPr lang="en-US" sz="3038">
                <a:solidFill>
                  <a:srgbClr val="000000"/>
                </a:solidFill>
                <a:latin typeface="Lora"/>
                <a:ea typeface="Lora"/>
                <a:cs typeface="Lora"/>
                <a:sym typeface="Lora"/>
              </a:rPr>
              <a:t>+ Cài đặt các thư viện phụ thuộc</a:t>
            </a:r>
          </a:p>
          <a:p>
            <a:pPr algn="ctr">
              <a:lnSpc>
                <a:spcPts val="3950"/>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Triển khai hệ thống</a:t>
            </a:r>
          </a:p>
          <a:p>
            <a:pPr algn="ctr">
              <a:lnSpc>
                <a:spcPts val="3900"/>
              </a:lnSpc>
              <a:spcBef>
                <a:spcPct val="0"/>
              </a:spcBef>
            </a:pPr>
          </a:p>
        </p:txBody>
      </p:sp>
      <p:sp>
        <p:nvSpPr>
          <p:cNvPr name="TextBox 7" id="7"/>
          <p:cNvSpPr txBox="true"/>
          <p:nvPr/>
        </p:nvSpPr>
        <p:spPr>
          <a:xfrm rot="0">
            <a:off x="1463137" y="4991873"/>
            <a:ext cx="7049544" cy="1971180"/>
          </a:xfrm>
          <a:prstGeom prst="rect">
            <a:avLst/>
          </a:prstGeom>
        </p:spPr>
        <p:txBody>
          <a:bodyPr anchor="t" rtlCol="false" tIns="0" lIns="0" bIns="0" rIns="0">
            <a:spAutoFit/>
          </a:bodyPr>
          <a:lstStyle/>
          <a:p>
            <a:pPr algn="ctr">
              <a:lnSpc>
                <a:spcPts val="3950"/>
              </a:lnSpc>
            </a:pPr>
            <a:r>
              <a:rPr lang="en-US" sz="3038">
                <a:solidFill>
                  <a:srgbClr val="000000"/>
                </a:solidFill>
                <a:latin typeface="Lora"/>
                <a:ea typeface="Lora"/>
                <a:cs typeface="Lora"/>
                <a:sym typeface="Lora"/>
              </a:rPr>
              <a:t>- Triển khai mã nguồn:</a:t>
            </a:r>
          </a:p>
          <a:p>
            <a:pPr algn="l">
              <a:lnSpc>
                <a:spcPts val="3950"/>
              </a:lnSpc>
            </a:pPr>
            <a:r>
              <a:rPr lang="en-US" sz="3038">
                <a:solidFill>
                  <a:srgbClr val="000000"/>
                </a:solidFill>
                <a:latin typeface="Lora"/>
                <a:ea typeface="Lora"/>
                <a:cs typeface="Lora"/>
                <a:sym typeface="Lora"/>
              </a:rPr>
              <a:t> + Sao chép mã nguồn lên máy chủ</a:t>
            </a:r>
          </a:p>
          <a:p>
            <a:pPr algn="l">
              <a:lnSpc>
                <a:spcPts val="3950"/>
              </a:lnSpc>
            </a:pPr>
            <a:r>
              <a:rPr lang="en-US" sz="3038">
                <a:solidFill>
                  <a:srgbClr val="000000"/>
                </a:solidFill>
                <a:latin typeface="Lora"/>
                <a:ea typeface="Lora"/>
                <a:cs typeface="Lora"/>
                <a:sym typeface="Lora"/>
              </a:rPr>
              <a:t>+ Cấu hình tệp settings.py</a:t>
            </a:r>
          </a:p>
          <a:p>
            <a:pPr algn="l">
              <a:lnSpc>
                <a:spcPts val="3950"/>
              </a:lnSpc>
              <a:spcBef>
                <a:spcPct val="0"/>
              </a:spcBef>
            </a:pPr>
          </a:p>
        </p:txBody>
      </p:sp>
      <p:sp>
        <p:nvSpPr>
          <p:cNvPr name="TextBox 8" id="8"/>
          <p:cNvSpPr txBox="true"/>
          <p:nvPr/>
        </p:nvSpPr>
        <p:spPr>
          <a:xfrm rot="0">
            <a:off x="10209756" y="4714825"/>
            <a:ext cx="7049544" cy="49434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Cấu hình cơ sở dữ liệu</a:t>
            </a:r>
          </a:p>
          <a:p>
            <a:pPr algn="l">
              <a:lnSpc>
                <a:spcPts val="3900"/>
              </a:lnSpc>
            </a:pPr>
            <a:r>
              <a:rPr lang="en-US" sz="3000">
                <a:solidFill>
                  <a:srgbClr val="000000"/>
                </a:solidFill>
                <a:latin typeface="Lora"/>
                <a:ea typeface="Lora"/>
                <a:cs typeface="Lora"/>
                <a:sym typeface="Lora"/>
              </a:rPr>
              <a:t>+ Tạo cơ sở dữ liệu</a:t>
            </a:r>
          </a:p>
          <a:p>
            <a:pPr algn="l">
              <a:lnSpc>
                <a:spcPts val="3900"/>
              </a:lnSpc>
            </a:pPr>
            <a:r>
              <a:rPr lang="en-US" sz="3000">
                <a:solidFill>
                  <a:srgbClr val="000000"/>
                </a:solidFill>
                <a:latin typeface="Lora"/>
                <a:ea typeface="Lora"/>
                <a:cs typeface="Lora"/>
                <a:sym typeface="Lora"/>
              </a:rPr>
              <a:t> + Thiết lập kết nối cơ sở dữ liệu: Cập nhật thông tin kết nối trong `model.py`</a:t>
            </a:r>
          </a:p>
          <a:p>
            <a:pPr algn="l">
              <a:lnSpc>
                <a:spcPts val="3900"/>
              </a:lnSpc>
            </a:pPr>
            <a:r>
              <a:rPr lang="en-US" sz="3000">
                <a:solidFill>
                  <a:srgbClr val="000000"/>
                </a:solidFill>
                <a:latin typeface="Lora"/>
                <a:ea typeface="Lora"/>
                <a:cs typeface="Lora"/>
                <a:sym typeface="Lora"/>
              </a:rPr>
              <a:t>+ Thiết lập kết nối cơ sở dữ liệu: Cập nhật thông tin kết nối trong `urls.py`</a:t>
            </a:r>
          </a:p>
          <a:p>
            <a:pPr algn="l">
              <a:lnSpc>
                <a:spcPts val="3900"/>
              </a:lnSpc>
            </a:pPr>
            <a:r>
              <a:rPr lang="en-US" sz="3000">
                <a:solidFill>
                  <a:srgbClr val="000000"/>
                </a:solidFill>
                <a:latin typeface="Lora"/>
                <a:ea typeface="Lora"/>
                <a:cs typeface="Lora"/>
                <a:sym typeface="Lora"/>
              </a:rPr>
              <a:t> + Thiết lập kết nối cơ sở dữ liệu: Cập nhật thông tin kết nối trong `admin.py</a:t>
            </a:r>
            <a:r>
              <a:rPr lang="en-US" sz="3000" b="true">
                <a:solidFill>
                  <a:srgbClr val="000000"/>
                </a:solidFill>
                <a:latin typeface="Lora Bold"/>
                <a:ea typeface="Lora Bold"/>
                <a:cs typeface="Lora Bold"/>
                <a:sym typeface="Lora Bold"/>
              </a:rPr>
              <a:t>`</a:t>
            </a:r>
          </a:p>
          <a:p>
            <a:pPr algn="ctr">
              <a:lnSpc>
                <a:spcPts val="3900"/>
              </a:lnSpc>
            </a:pPr>
          </a:p>
          <a:p>
            <a:pPr algn="ctr">
              <a:lnSpc>
                <a:spcPts val="390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Triển khai hệ thống</a:t>
            </a:r>
          </a:p>
          <a:p>
            <a:pPr algn="ctr">
              <a:lnSpc>
                <a:spcPts val="3900"/>
              </a:lnSpc>
              <a:spcBef>
                <a:spcPct val="0"/>
              </a:spcBef>
            </a:pPr>
          </a:p>
        </p:txBody>
      </p:sp>
      <p:sp>
        <p:nvSpPr>
          <p:cNvPr name="TextBox 7" id="7"/>
          <p:cNvSpPr txBox="true"/>
          <p:nvPr/>
        </p:nvSpPr>
        <p:spPr>
          <a:xfrm rot="0">
            <a:off x="1900635" y="5239523"/>
            <a:ext cx="7049544" cy="2961780"/>
          </a:xfrm>
          <a:prstGeom prst="rect">
            <a:avLst/>
          </a:prstGeom>
        </p:spPr>
        <p:txBody>
          <a:bodyPr anchor="t" rtlCol="false" tIns="0" lIns="0" bIns="0" rIns="0">
            <a:spAutoFit/>
          </a:bodyPr>
          <a:lstStyle/>
          <a:p>
            <a:pPr algn="just">
              <a:lnSpc>
                <a:spcPts val="3950"/>
              </a:lnSpc>
            </a:pPr>
            <a:r>
              <a:rPr lang="en-US" sz="3038">
                <a:solidFill>
                  <a:srgbClr val="000000"/>
                </a:solidFill>
                <a:latin typeface="Lora"/>
                <a:ea typeface="Lora"/>
                <a:cs typeface="Lora"/>
                <a:sym typeface="Lora"/>
              </a:rPr>
              <a:t>       - Chạy các lệnh quản lý</a:t>
            </a:r>
          </a:p>
          <a:p>
            <a:pPr algn="just">
              <a:lnSpc>
                <a:spcPts val="3900"/>
              </a:lnSpc>
            </a:pPr>
            <a:r>
              <a:rPr lang="en-US" sz="3000">
                <a:solidFill>
                  <a:srgbClr val="000000"/>
                </a:solidFill>
                <a:latin typeface="Lora"/>
                <a:ea typeface="Lora"/>
                <a:cs typeface="Lora"/>
                <a:sym typeface="Lora"/>
              </a:rPr>
              <a:t>+ Tạo bảng trong cơ sở dữ liệu</a:t>
            </a:r>
          </a:p>
          <a:p>
            <a:pPr algn="just">
              <a:lnSpc>
                <a:spcPts val="3900"/>
              </a:lnSpc>
            </a:pPr>
            <a:r>
              <a:rPr lang="en-US" sz="3000">
                <a:solidFill>
                  <a:srgbClr val="000000"/>
                </a:solidFill>
                <a:latin typeface="Lora"/>
                <a:ea typeface="Lora"/>
                <a:cs typeface="Lora"/>
                <a:sym typeface="Lora"/>
              </a:rPr>
              <a:t>  + Tạo tài khoản quản trị</a:t>
            </a:r>
          </a:p>
          <a:p>
            <a:pPr algn="ctr">
              <a:lnSpc>
                <a:spcPts val="3950"/>
              </a:lnSpc>
            </a:pPr>
          </a:p>
          <a:p>
            <a:pPr algn="l">
              <a:lnSpc>
                <a:spcPts val="3950"/>
              </a:lnSpc>
            </a:pPr>
          </a:p>
          <a:p>
            <a:pPr algn="l">
              <a:lnSpc>
                <a:spcPts val="3950"/>
              </a:lnSpc>
              <a:spcBef>
                <a:spcPct val="0"/>
              </a:spcBef>
            </a:pPr>
          </a:p>
        </p:txBody>
      </p:sp>
      <p:sp>
        <p:nvSpPr>
          <p:cNvPr name="TextBox 8" id="8"/>
          <p:cNvSpPr txBox="true"/>
          <p:nvPr/>
        </p:nvSpPr>
        <p:spPr>
          <a:xfrm rot="0">
            <a:off x="10975890" y="5239523"/>
            <a:ext cx="5562302"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Kiểm tra tích hợp:</a:t>
            </a:r>
          </a:p>
          <a:p>
            <a:pPr algn="just">
              <a:lnSpc>
                <a:spcPts val="3900"/>
              </a:lnSpc>
            </a:pPr>
            <a:r>
              <a:rPr lang="en-US" sz="3000">
                <a:solidFill>
                  <a:srgbClr val="000000"/>
                </a:solidFill>
                <a:latin typeface="Lora"/>
                <a:ea typeface="Lora"/>
                <a:cs typeface="Lora"/>
                <a:sym typeface="Lora"/>
              </a:rPr>
              <a:t>+ Khởi động máy chủ phát triển</a:t>
            </a:r>
          </a:p>
          <a:p>
            <a:pPr algn="just">
              <a:lnSpc>
                <a:spcPts val="3900"/>
              </a:lnSpc>
            </a:pPr>
            <a:r>
              <a:rPr lang="en-US" sz="3000">
                <a:solidFill>
                  <a:srgbClr val="000000"/>
                </a:solidFill>
                <a:latin typeface="Lora"/>
                <a:ea typeface="Lora"/>
                <a:cs typeface="Lora"/>
                <a:sym typeface="Lora"/>
              </a:rPr>
              <a:t>  + Kiểm tra API</a:t>
            </a:r>
          </a:p>
          <a:p>
            <a:pPr algn="just">
              <a:lnSpc>
                <a:spcPts val="390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Triển khai hệ thống</a:t>
            </a:r>
          </a:p>
          <a:p>
            <a:pPr algn="ctr">
              <a:lnSpc>
                <a:spcPts val="3900"/>
              </a:lnSpc>
              <a:spcBef>
                <a:spcPct val="0"/>
              </a:spcBef>
            </a:pPr>
          </a:p>
        </p:txBody>
      </p:sp>
      <p:sp>
        <p:nvSpPr>
          <p:cNvPr name="TextBox 7" id="7"/>
          <p:cNvSpPr txBox="true"/>
          <p:nvPr/>
        </p:nvSpPr>
        <p:spPr>
          <a:xfrm rot="0">
            <a:off x="1463137" y="4992368"/>
            <a:ext cx="7049544" cy="2466480"/>
          </a:xfrm>
          <a:prstGeom prst="rect">
            <a:avLst/>
          </a:prstGeom>
        </p:spPr>
        <p:txBody>
          <a:bodyPr anchor="t" rtlCol="false" tIns="0" lIns="0" bIns="0" rIns="0">
            <a:spAutoFit/>
          </a:bodyPr>
          <a:lstStyle/>
          <a:p>
            <a:pPr algn="ctr">
              <a:lnSpc>
                <a:spcPts val="3950"/>
              </a:lnSpc>
            </a:pPr>
            <a:r>
              <a:rPr lang="en-US" sz="3038">
                <a:solidFill>
                  <a:srgbClr val="000000"/>
                </a:solidFill>
                <a:latin typeface="Lora"/>
                <a:ea typeface="Lora"/>
                <a:cs typeface="Lora"/>
                <a:sym typeface="Lora"/>
              </a:rPr>
              <a:t>- Ngôn ngữ lập trình: </a:t>
            </a:r>
          </a:p>
          <a:p>
            <a:pPr algn="ctr">
              <a:lnSpc>
                <a:spcPts val="3950"/>
              </a:lnSpc>
            </a:pPr>
            <a:r>
              <a:rPr lang="en-US" sz="3038">
                <a:solidFill>
                  <a:srgbClr val="000000"/>
                </a:solidFill>
                <a:latin typeface="Lora"/>
                <a:ea typeface="Lora"/>
                <a:cs typeface="Lora"/>
                <a:sym typeface="Lora"/>
              </a:rPr>
              <a:t> + Python</a:t>
            </a:r>
          </a:p>
          <a:p>
            <a:pPr algn="ctr">
              <a:lnSpc>
                <a:spcPts val="3950"/>
              </a:lnSpc>
            </a:pPr>
            <a:r>
              <a:rPr lang="en-US" sz="3038">
                <a:solidFill>
                  <a:srgbClr val="000000"/>
                </a:solidFill>
                <a:latin typeface="Lora"/>
                <a:ea typeface="Lora"/>
                <a:cs typeface="Lora"/>
                <a:sym typeface="Lora"/>
              </a:rPr>
              <a:t>  + HTML/CSS/JavaScript</a:t>
            </a:r>
          </a:p>
          <a:p>
            <a:pPr algn="ctr">
              <a:lnSpc>
                <a:spcPts val="3950"/>
              </a:lnSpc>
            </a:pPr>
          </a:p>
          <a:p>
            <a:pPr algn="l">
              <a:lnSpc>
                <a:spcPts val="3950"/>
              </a:lnSpc>
              <a:spcBef>
                <a:spcPct val="0"/>
              </a:spcBef>
            </a:pPr>
          </a:p>
        </p:txBody>
      </p:sp>
      <p:sp>
        <p:nvSpPr>
          <p:cNvPr name="TextBox 8" id="8"/>
          <p:cNvSpPr txBox="true"/>
          <p:nvPr/>
        </p:nvSpPr>
        <p:spPr>
          <a:xfrm rot="0">
            <a:off x="9108549" y="5114925"/>
            <a:ext cx="2670870" cy="19716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Cơ sở dữ liệu:</a:t>
            </a:r>
          </a:p>
          <a:p>
            <a:pPr algn="ctr">
              <a:lnSpc>
                <a:spcPts val="3900"/>
              </a:lnSpc>
            </a:pPr>
            <a:r>
              <a:rPr lang="en-US" sz="3000">
                <a:solidFill>
                  <a:srgbClr val="000000"/>
                </a:solidFill>
                <a:latin typeface="Lora"/>
                <a:ea typeface="Lora"/>
                <a:cs typeface="Lora"/>
                <a:sym typeface="Lora"/>
              </a:rPr>
              <a:t>+ SQLite3</a:t>
            </a:r>
          </a:p>
          <a:p>
            <a:pPr algn="ctr">
              <a:lnSpc>
                <a:spcPts val="3900"/>
              </a:lnSpc>
            </a:pPr>
            <a:r>
              <a:rPr lang="en-US" sz="3000">
                <a:solidFill>
                  <a:srgbClr val="000000"/>
                </a:solidFill>
                <a:latin typeface="Lora"/>
                <a:ea typeface="Lora"/>
                <a:cs typeface="Lora"/>
                <a:sym typeface="Lora"/>
              </a:rPr>
              <a:t>+ MySQL</a:t>
            </a:r>
          </a:p>
          <a:p>
            <a:pPr algn="ctr">
              <a:lnSpc>
                <a:spcPts val="3900"/>
              </a:lnSpc>
              <a:spcBef>
                <a:spcPct val="0"/>
              </a:spcBef>
            </a:pPr>
          </a:p>
        </p:txBody>
      </p:sp>
      <p:sp>
        <p:nvSpPr>
          <p:cNvPr name="TextBox 9" id="9"/>
          <p:cNvSpPr txBox="true"/>
          <p:nvPr/>
        </p:nvSpPr>
        <p:spPr>
          <a:xfrm rot="0">
            <a:off x="14812440" y="4991873"/>
            <a:ext cx="2599968" cy="24669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Thư viện</a:t>
            </a:r>
          </a:p>
          <a:p>
            <a:pPr algn="ctr">
              <a:lnSpc>
                <a:spcPts val="3900"/>
              </a:lnSpc>
            </a:pPr>
            <a:r>
              <a:rPr lang="en-US" sz="3000">
                <a:solidFill>
                  <a:srgbClr val="000000"/>
                </a:solidFill>
                <a:latin typeface="Lora"/>
                <a:ea typeface="Lora"/>
                <a:cs typeface="Lora"/>
                <a:sym typeface="Lora"/>
              </a:rPr>
              <a:t> + Django Rest Framework</a:t>
            </a:r>
          </a:p>
          <a:p>
            <a:pPr algn="ctr">
              <a:lnSpc>
                <a:spcPts val="3900"/>
              </a:lnSpc>
            </a:pPr>
            <a:r>
              <a:rPr lang="en-US" sz="3000">
                <a:solidFill>
                  <a:srgbClr val="000000"/>
                </a:solidFill>
                <a:latin typeface="Lora"/>
                <a:ea typeface="Lora"/>
                <a:cs typeface="Lora"/>
                <a:sym typeface="Lora"/>
              </a:rPr>
              <a:t>  + Bootstrap</a:t>
            </a:r>
          </a:p>
          <a:p>
            <a:pPr algn="l">
              <a:lnSpc>
                <a:spcPts val="3900"/>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87908" y="4221464"/>
            <a:ext cx="10592017" cy="5830959"/>
          </a:xfrm>
          <a:custGeom>
            <a:avLst/>
            <a:gdLst/>
            <a:ahLst/>
            <a:cxnLst/>
            <a:rect r="r" b="b" t="t" l="l"/>
            <a:pathLst>
              <a:path h="5830959" w="10592017">
                <a:moveTo>
                  <a:pt x="0" y="0"/>
                </a:moveTo>
                <a:lnTo>
                  <a:pt x="10592017" y="0"/>
                </a:lnTo>
                <a:lnTo>
                  <a:pt x="10592017" y="5830959"/>
                </a:lnTo>
                <a:lnTo>
                  <a:pt x="0" y="5830959"/>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2000230" y="4763273"/>
            <a:ext cx="2548373"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Đăng nhập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87908" y="4378841"/>
            <a:ext cx="11301259" cy="5466984"/>
          </a:xfrm>
          <a:custGeom>
            <a:avLst/>
            <a:gdLst/>
            <a:ahLst/>
            <a:cxnLst/>
            <a:rect r="r" b="b" t="t" l="l"/>
            <a:pathLst>
              <a:path h="5466984" w="11301259">
                <a:moveTo>
                  <a:pt x="0" y="0"/>
                </a:moveTo>
                <a:lnTo>
                  <a:pt x="11301259" y="0"/>
                </a:lnTo>
                <a:lnTo>
                  <a:pt x="11301259" y="5466984"/>
                </a:lnTo>
                <a:lnTo>
                  <a:pt x="0" y="5466984"/>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820106" y="389964"/>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6" id="6"/>
          <p:cNvSpPr txBox="true"/>
          <p:nvPr/>
        </p:nvSpPr>
        <p:spPr>
          <a:xfrm rot="0">
            <a:off x="1028700" y="4336743"/>
            <a:ext cx="7382804"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Các loại hình website trang mạng xã hội </a:t>
            </a:r>
          </a:p>
        </p:txBody>
      </p:sp>
      <p:sp>
        <p:nvSpPr>
          <p:cNvPr name="TextBox 7" id="7"/>
          <p:cNvSpPr txBox="true"/>
          <p:nvPr/>
        </p:nvSpPr>
        <p:spPr>
          <a:xfrm rot="0">
            <a:off x="1346526" y="5058765"/>
            <a:ext cx="7382804" cy="4137660"/>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-Mạng xã hội kết nối bạn bè và gia đình:</a:t>
            </a:r>
          </a:p>
          <a:p>
            <a:pPr algn="l">
              <a:lnSpc>
                <a:spcPts val="3900"/>
              </a:lnSpc>
            </a:pPr>
            <a:r>
              <a:rPr lang="en-US" sz="3000">
                <a:solidFill>
                  <a:srgbClr val="000000"/>
                </a:solidFill>
                <a:latin typeface="Lora"/>
                <a:ea typeface="Lora"/>
                <a:cs typeface="Lora"/>
                <a:sym typeface="Lora"/>
              </a:rPr>
              <a:t> Mục đích: Kết nối bạn bè, gia đình, và những người có cùng sở thích, cho phép chia sẻ thông tin cá nhân, hình ảnh, video, và cập nhật trạng thái.</a:t>
            </a:r>
          </a:p>
          <a:p>
            <a:pPr algn="l">
              <a:lnSpc>
                <a:spcPts val="3900"/>
              </a:lnSpc>
            </a:pPr>
            <a:r>
              <a:rPr lang="en-US" sz="3000">
                <a:solidFill>
                  <a:srgbClr val="000000"/>
                </a:solidFill>
                <a:latin typeface="Lora"/>
                <a:ea typeface="Lora"/>
                <a:cs typeface="Lora"/>
                <a:sym typeface="Lora"/>
              </a:rPr>
              <a:t>Ví dụ: Facebook, MySpace</a:t>
            </a:r>
          </a:p>
          <a:p>
            <a:pPr algn="ctr">
              <a:lnSpc>
                <a:spcPts val="3119"/>
              </a:lnSpc>
            </a:pPr>
          </a:p>
          <a:p>
            <a:pPr algn="ctr">
              <a:lnSpc>
                <a:spcPts val="3119"/>
              </a:lnSpc>
            </a:pPr>
          </a:p>
          <a:p>
            <a:pPr algn="ctr">
              <a:lnSpc>
                <a:spcPts val="3119"/>
              </a:lnSpc>
              <a:spcBef>
                <a:spcPct val="0"/>
              </a:spcBef>
            </a:pPr>
          </a:p>
        </p:txBody>
      </p:sp>
      <p:grpSp>
        <p:nvGrpSpPr>
          <p:cNvPr name="Group 8" id="8"/>
          <p:cNvGrpSpPr/>
          <p:nvPr/>
        </p:nvGrpSpPr>
        <p:grpSpPr>
          <a:xfrm rot="0">
            <a:off x="10587333" y="4047692"/>
            <a:ext cx="6870221" cy="6188382"/>
            <a:chOff x="0" y="0"/>
            <a:chExt cx="9160295" cy="8251176"/>
          </a:xfrm>
        </p:grpSpPr>
        <p:pic>
          <p:nvPicPr>
            <p:cNvPr name="Picture 9" id="9"/>
            <p:cNvPicPr>
              <a:picLocks noChangeAspect="true"/>
            </p:cNvPicPr>
            <p:nvPr/>
          </p:nvPicPr>
          <p:blipFill>
            <a:blip r:embed="rId4"/>
            <a:srcRect l="14640" t="0" r="14640" b="0"/>
            <a:stretch>
              <a:fillRect/>
            </a:stretch>
          </p:blipFill>
          <p:spPr>
            <a:xfrm flipH="false" flipV="false">
              <a:off x="0" y="0"/>
              <a:ext cx="9160295" cy="8251176"/>
            </a:xfrm>
            <a:prstGeom prst="rect">
              <a:avLst/>
            </a:prstGeom>
          </p:spPr>
        </p:pic>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225127" y="4219569"/>
            <a:ext cx="11301259" cy="5438731"/>
          </a:xfrm>
          <a:custGeom>
            <a:avLst/>
            <a:gdLst/>
            <a:ahLst/>
            <a:cxnLst/>
            <a:rect r="r" b="b" t="t" l="l"/>
            <a:pathLst>
              <a:path h="5438731" w="11301259">
                <a:moveTo>
                  <a:pt x="0" y="0"/>
                </a:moveTo>
                <a:lnTo>
                  <a:pt x="11301259" y="0"/>
                </a:lnTo>
                <a:lnTo>
                  <a:pt x="11301259" y="5438731"/>
                </a:lnTo>
                <a:lnTo>
                  <a:pt x="0" y="5438731"/>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1187613" y="4763273"/>
            <a:ext cx="5074824"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Đăng ký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58041" y="4177189"/>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2382847" y="4657725"/>
            <a:ext cx="1906191"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Trang chủ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58041" y="4191316"/>
            <a:ext cx="11301259" cy="5466984"/>
          </a:xfrm>
          <a:custGeom>
            <a:avLst/>
            <a:gdLst/>
            <a:ahLst/>
            <a:cxnLst/>
            <a:rect r="r" b="b" t="t" l="l"/>
            <a:pathLst>
              <a:path h="5466984" w="11301259">
                <a:moveTo>
                  <a:pt x="0" y="0"/>
                </a:moveTo>
                <a:lnTo>
                  <a:pt x="11301259" y="0"/>
                </a:lnTo>
                <a:lnTo>
                  <a:pt x="11301259" y="5466984"/>
                </a:lnTo>
                <a:lnTo>
                  <a:pt x="0" y="5466984"/>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166758" y="4763273"/>
            <a:ext cx="5683091"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Trang chủ của người đăng nhập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23568" y="4233696"/>
            <a:ext cx="11301259" cy="5424604"/>
          </a:xfrm>
          <a:custGeom>
            <a:avLst/>
            <a:gdLst/>
            <a:ahLst/>
            <a:cxnLst/>
            <a:rect r="r" b="b" t="t" l="l"/>
            <a:pathLst>
              <a:path h="5424604" w="11301259">
                <a:moveTo>
                  <a:pt x="0" y="0"/>
                </a:moveTo>
                <a:lnTo>
                  <a:pt x="11301259" y="0"/>
                </a:lnTo>
                <a:lnTo>
                  <a:pt x="11301259" y="5424604"/>
                </a:lnTo>
                <a:lnTo>
                  <a:pt x="0" y="5424604"/>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1068002" y="4763273"/>
            <a:ext cx="3880604"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Cài đặt trang cá nhân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314541" y="4130354"/>
            <a:ext cx="11301259" cy="5330894"/>
          </a:xfrm>
          <a:custGeom>
            <a:avLst/>
            <a:gdLst/>
            <a:ahLst/>
            <a:cxnLst/>
            <a:rect r="r" b="b" t="t" l="l"/>
            <a:pathLst>
              <a:path h="5330894" w="11301259">
                <a:moveTo>
                  <a:pt x="0" y="0"/>
                </a:moveTo>
                <a:lnTo>
                  <a:pt x="11301259" y="0"/>
                </a:lnTo>
                <a:lnTo>
                  <a:pt x="11301259" y="5330894"/>
                </a:lnTo>
                <a:lnTo>
                  <a:pt x="0" y="5330894"/>
                </a:lnTo>
                <a:lnTo>
                  <a:pt x="0" y="0"/>
                </a:lnTo>
                <a:close/>
              </a:path>
            </a:pathLst>
          </a:custGeom>
          <a:blipFill>
            <a:blip r:embed="rId4"/>
            <a:stretch>
              <a:fillRect l="-1978" t="0" r="-1978"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581836" y="4070877"/>
            <a:ext cx="1410020" cy="6216123"/>
          </a:xfrm>
          <a:custGeom>
            <a:avLst/>
            <a:gdLst/>
            <a:ahLst/>
            <a:cxnLst/>
            <a:rect r="r" b="b" t="t" l="l"/>
            <a:pathLst>
              <a:path h="6216123" w="1410020">
                <a:moveTo>
                  <a:pt x="0" y="0"/>
                </a:moveTo>
                <a:lnTo>
                  <a:pt x="1410020" y="0"/>
                </a:lnTo>
                <a:lnTo>
                  <a:pt x="1410020" y="6216123"/>
                </a:lnTo>
                <a:lnTo>
                  <a:pt x="0" y="6216123"/>
                </a:lnTo>
                <a:lnTo>
                  <a:pt x="0" y="0"/>
                </a:lnTo>
                <a:close/>
              </a:path>
            </a:pathLst>
          </a:custGeom>
          <a:blipFill>
            <a:blip r:embed="rId4"/>
            <a:stretch>
              <a:fillRect l="0" t="0" r="0" b="0"/>
            </a:stretch>
          </a:blipFill>
        </p:spPr>
      </p:sp>
      <p:sp>
        <p:nvSpPr>
          <p:cNvPr name="Freeform 6" id="6"/>
          <p:cNvSpPr/>
          <p:nvPr/>
        </p:nvSpPr>
        <p:spPr>
          <a:xfrm flipH="false" flipV="false" rot="0">
            <a:off x="9991856" y="3854955"/>
            <a:ext cx="3634690" cy="6216123"/>
          </a:xfrm>
          <a:custGeom>
            <a:avLst/>
            <a:gdLst/>
            <a:ahLst/>
            <a:cxnLst/>
            <a:rect r="r" b="b" t="t" l="l"/>
            <a:pathLst>
              <a:path h="6216123" w="3634690">
                <a:moveTo>
                  <a:pt x="0" y="0"/>
                </a:moveTo>
                <a:lnTo>
                  <a:pt x="3634690" y="0"/>
                </a:lnTo>
                <a:lnTo>
                  <a:pt x="3634690" y="6216123"/>
                </a:lnTo>
                <a:lnTo>
                  <a:pt x="0" y="6216123"/>
                </a:lnTo>
                <a:lnTo>
                  <a:pt x="0" y="0"/>
                </a:lnTo>
                <a:close/>
              </a:path>
            </a:pathLst>
          </a:custGeom>
          <a:blipFill>
            <a:blip r:embed="rId5"/>
            <a:stretch>
              <a:fillRect l="0" t="0" r="-4062" b="0"/>
            </a:stretch>
          </a:blipFill>
        </p:spPr>
      </p:sp>
      <p:sp>
        <p:nvSpPr>
          <p:cNvPr name="TextBox 7" id="7"/>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8" id="8"/>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58041" y="4544198"/>
            <a:ext cx="11301259" cy="5452857"/>
          </a:xfrm>
          <a:custGeom>
            <a:avLst/>
            <a:gdLst/>
            <a:ahLst/>
            <a:cxnLst/>
            <a:rect r="r" b="b" t="t" l="l"/>
            <a:pathLst>
              <a:path h="5452857" w="11301259">
                <a:moveTo>
                  <a:pt x="0" y="0"/>
                </a:moveTo>
                <a:lnTo>
                  <a:pt x="11301259" y="0"/>
                </a:lnTo>
                <a:lnTo>
                  <a:pt x="11301259" y="5452857"/>
                </a:lnTo>
                <a:lnTo>
                  <a:pt x="0" y="5452857"/>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
        <p:nvSpPr>
          <p:cNvPr name="TextBox 8" id="8"/>
          <p:cNvSpPr txBox="true"/>
          <p:nvPr/>
        </p:nvSpPr>
        <p:spPr>
          <a:xfrm rot="0">
            <a:off x="2694940" y="4886325"/>
            <a:ext cx="1955006" cy="4857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Lora"/>
                <a:ea typeface="Lora"/>
                <a:cs typeface="Lora"/>
                <a:sym typeface="Lora"/>
              </a:rPr>
              <a:t>up bài post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9454" y="4544198"/>
            <a:ext cx="8877635" cy="5399175"/>
          </a:xfrm>
          <a:custGeom>
            <a:avLst/>
            <a:gdLst/>
            <a:ahLst/>
            <a:cxnLst/>
            <a:rect r="r" b="b" t="t" l="l"/>
            <a:pathLst>
              <a:path h="5399175" w="8877635">
                <a:moveTo>
                  <a:pt x="0" y="0"/>
                </a:moveTo>
                <a:lnTo>
                  <a:pt x="8877635" y="0"/>
                </a:lnTo>
                <a:lnTo>
                  <a:pt x="8877635" y="5399175"/>
                </a:lnTo>
                <a:lnTo>
                  <a:pt x="0" y="5399175"/>
                </a:lnTo>
                <a:lnTo>
                  <a:pt x="0" y="0"/>
                </a:lnTo>
                <a:close/>
              </a:path>
            </a:pathLst>
          </a:custGeom>
          <a:blipFill>
            <a:blip r:embed="rId4"/>
            <a:stretch>
              <a:fillRect l="0" t="0" r="0" b="0"/>
            </a:stretch>
          </a:blipFill>
        </p:spPr>
      </p:sp>
      <p:sp>
        <p:nvSpPr>
          <p:cNvPr name="Freeform 6" id="6"/>
          <p:cNvSpPr/>
          <p:nvPr/>
        </p:nvSpPr>
        <p:spPr>
          <a:xfrm flipH="false" flipV="false" rot="0">
            <a:off x="9957114" y="4544198"/>
            <a:ext cx="8113105" cy="5522365"/>
          </a:xfrm>
          <a:custGeom>
            <a:avLst/>
            <a:gdLst/>
            <a:ahLst/>
            <a:cxnLst/>
            <a:rect r="r" b="b" t="t" l="l"/>
            <a:pathLst>
              <a:path h="5522365" w="8113105">
                <a:moveTo>
                  <a:pt x="0" y="0"/>
                </a:moveTo>
                <a:lnTo>
                  <a:pt x="8113105" y="0"/>
                </a:lnTo>
                <a:lnTo>
                  <a:pt x="8113105" y="5522365"/>
                </a:lnTo>
                <a:lnTo>
                  <a:pt x="0" y="5522365"/>
                </a:lnTo>
                <a:lnTo>
                  <a:pt x="0" y="0"/>
                </a:lnTo>
                <a:close/>
              </a:path>
            </a:pathLst>
          </a:custGeom>
          <a:blipFill>
            <a:blip r:embed="rId5"/>
            <a:stretch>
              <a:fillRect l="0" t="0" r="0" b="0"/>
            </a:stretch>
          </a:blipFill>
        </p:spPr>
      </p:sp>
      <p:sp>
        <p:nvSpPr>
          <p:cNvPr name="TextBox 7" id="7"/>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8" id="8"/>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87908" y="4279274"/>
            <a:ext cx="11301259" cy="5452857"/>
          </a:xfrm>
          <a:custGeom>
            <a:avLst/>
            <a:gdLst/>
            <a:ahLst/>
            <a:cxnLst/>
            <a:rect r="r" b="b" t="t" l="l"/>
            <a:pathLst>
              <a:path h="5452857" w="11301259">
                <a:moveTo>
                  <a:pt x="0" y="0"/>
                </a:moveTo>
                <a:lnTo>
                  <a:pt x="11301259" y="0"/>
                </a:lnTo>
                <a:lnTo>
                  <a:pt x="11301259" y="5452857"/>
                </a:lnTo>
                <a:lnTo>
                  <a:pt x="0" y="5452857"/>
                </a:lnTo>
                <a:lnTo>
                  <a:pt x="0" y="0"/>
                </a:lnTo>
                <a:close/>
              </a:path>
            </a:pathLst>
          </a:custGeom>
          <a:blipFill>
            <a:blip r:embed="rId4"/>
            <a:stretch>
              <a:fillRect l="0" t="0" r="0" b="0"/>
            </a:stretch>
          </a:blipFill>
        </p:spPr>
      </p:sp>
      <p:sp>
        <p:nvSpPr>
          <p:cNvPr name="TextBox 6" id="6"/>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7" id="7"/>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72241" y="3854955"/>
            <a:ext cx="11301259" cy="5495237"/>
          </a:xfrm>
          <a:custGeom>
            <a:avLst/>
            <a:gdLst/>
            <a:ahLst/>
            <a:cxnLst/>
            <a:rect r="r" b="b" t="t" l="l"/>
            <a:pathLst>
              <a:path h="5495237" w="11301259">
                <a:moveTo>
                  <a:pt x="0" y="0"/>
                </a:moveTo>
                <a:lnTo>
                  <a:pt x="11301259" y="0"/>
                </a:lnTo>
                <a:lnTo>
                  <a:pt x="11301259" y="5495237"/>
                </a:lnTo>
                <a:lnTo>
                  <a:pt x="0" y="5495237"/>
                </a:lnTo>
                <a:lnTo>
                  <a:pt x="0" y="0"/>
                </a:lnTo>
                <a:close/>
              </a:path>
            </a:pathLst>
          </a:custGeom>
          <a:blipFill>
            <a:blip r:embed="rId4"/>
            <a:stretch>
              <a:fillRect l="0" t="0" r="0" b="0"/>
            </a:stretch>
          </a:blipFill>
        </p:spPr>
      </p:sp>
      <p:sp>
        <p:nvSpPr>
          <p:cNvPr name="Freeform 6" id="6"/>
          <p:cNvSpPr/>
          <p:nvPr/>
        </p:nvSpPr>
        <p:spPr>
          <a:xfrm flipH="false" flipV="false" rot="0">
            <a:off x="4832634" y="3823710"/>
            <a:ext cx="1239607" cy="6356958"/>
          </a:xfrm>
          <a:custGeom>
            <a:avLst/>
            <a:gdLst/>
            <a:ahLst/>
            <a:cxnLst/>
            <a:rect r="r" b="b" t="t" l="l"/>
            <a:pathLst>
              <a:path h="6356958" w="1239607">
                <a:moveTo>
                  <a:pt x="0" y="0"/>
                </a:moveTo>
                <a:lnTo>
                  <a:pt x="1239607" y="0"/>
                </a:lnTo>
                <a:lnTo>
                  <a:pt x="1239607" y="6356958"/>
                </a:lnTo>
                <a:lnTo>
                  <a:pt x="0" y="6356958"/>
                </a:lnTo>
                <a:lnTo>
                  <a:pt x="0" y="0"/>
                </a:lnTo>
                <a:close/>
              </a:path>
            </a:pathLst>
          </a:custGeom>
          <a:blipFill>
            <a:blip r:embed="rId5"/>
            <a:stretch>
              <a:fillRect l="0" t="0" r="0" b="0"/>
            </a:stretch>
          </a:blipFill>
        </p:spPr>
      </p:sp>
      <p:sp>
        <p:nvSpPr>
          <p:cNvPr name="TextBox 7" id="7"/>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8" id="8"/>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938092" y="4115763"/>
            <a:ext cx="9142288" cy="5142537"/>
          </a:xfrm>
          <a:custGeom>
            <a:avLst/>
            <a:gdLst/>
            <a:ahLst/>
            <a:cxnLst/>
            <a:rect r="r" b="b" t="t" l="l"/>
            <a:pathLst>
              <a:path h="5142537" w="9142288">
                <a:moveTo>
                  <a:pt x="0" y="0"/>
                </a:moveTo>
                <a:lnTo>
                  <a:pt x="9142287" y="0"/>
                </a:lnTo>
                <a:lnTo>
                  <a:pt x="9142287" y="5142537"/>
                </a:lnTo>
                <a:lnTo>
                  <a:pt x="0" y="5142537"/>
                </a:lnTo>
                <a:lnTo>
                  <a:pt x="0" y="0"/>
                </a:lnTo>
                <a:close/>
              </a:path>
            </a:pathLst>
          </a:custGeom>
          <a:blipFill>
            <a:blip r:embed="rId4"/>
            <a:stretch>
              <a:fillRect l="0" t="0" r="0" b="0"/>
            </a:stretch>
          </a:blipFill>
        </p:spPr>
      </p:sp>
      <p:sp>
        <p:nvSpPr>
          <p:cNvPr name="TextBox 6" id="6"/>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7" id="7"/>
          <p:cNvSpPr txBox="true"/>
          <p:nvPr/>
        </p:nvSpPr>
        <p:spPr>
          <a:xfrm rot="0">
            <a:off x="1028700" y="4336743"/>
            <a:ext cx="7382804"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Các loại hình website trang mạng xã hội </a:t>
            </a:r>
          </a:p>
        </p:txBody>
      </p:sp>
      <p:sp>
        <p:nvSpPr>
          <p:cNvPr name="TextBox 8" id="8"/>
          <p:cNvSpPr txBox="true"/>
          <p:nvPr/>
        </p:nvSpPr>
        <p:spPr>
          <a:xfrm rot="0">
            <a:off x="1604075" y="5130115"/>
            <a:ext cx="7334017" cy="4528185"/>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-Mạng xã hội chia sẻ nội dung sáng tạo</a:t>
            </a:r>
          </a:p>
          <a:p>
            <a:pPr algn="l">
              <a:lnSpc>
                <a:spcPts val="3900"/>
              </a:lnSpc>
            </a:pPr>
            <a:r>
              <a:rPr lang="en-US" sz="3000">
                <a:solidFill>
                  <a:srgbClr val="000000"/>
                </a:solidFill>
                <a:latin typeface="Lora"/>
                <a:ea typeface="Lora"/>
                <a:cs typeface="Lora"/>
                <a:sym typeface="Lora"/>
              </a:rPr>
              <a:t>Mục đích: Chia sẻ ý tưởng sáng tạo, cảm hứng trong các lĩnh vực như thời trang, nghệ thuật, thiết kế, nấu ăn, hoặc video ngắn với hiệu ứng sáng tạo.</a:t>
            </a:r>
          </a:p>
          <a:p>
            <a:pPr algn="l">
              <a:lnSpc>
                <a:spcPts val="3900"/>
              </a:lnSpc>
            </a:pPr>
            <a:r>
              <a:rPr lang="en-US" sz="3000">
                <a:solidFill>
                  <a:srgbClr val="000000"/>
                </a:solidFill>
                <a:latin typeface="Lora"/>
                <a:ea typeface="Lora"/>
                <a:cs typeface="Lora"/>
                <a:sym typeface="Lora"/>
              </a:rPr>
              <a:t>Ví dụ: Pinterest, TikTok</a:t>
            </a:r>
          </a:p>
          <a:p>
            <a:pPr algn="ctr">
              <a:lnSpc>
                <a:spcPts val="3119"/>
              </a:lnSpc>
            </a:pPr>
          </a:p>
          <a:p>
            <a:pPr algn="ctr">
              <a:lnSpc>
                <a:spcPts val="3119"/>
              </a:lnSpc>
            </a:pPr>
          </a:p>
          <a:p>
            <a:pPr algn="ctr">
              <a:lnSpc>
                <a:spcPts val="3119"/>
              </a:lnSpc>
            </a:pPr>
          </a:p>
          <a:p>
            <a:pPr algn="ctr">
              <a:lnSpc>
                <a:spcPts val="3119"/>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72241" y="3763063"/>
            <a:ext cx="11301259" cy="5495237"/>
          </a:xfrm>
          <a:custGeom>
            <a:avLst/>
            <a:gdLst/>
            <a:ahLst/>
            <a:cxnLst/>
            <a:rect r="r" b="b" t="t" l="l"/>
            <a:pathLst>
              <a:path h="5495237" w="11301259">
                <a:moveTo>
                  <a:pt x="0" y="0"/>
                </a:moveTo>
                <a:lnTo>
                  <a:pt x="11301259" y="0"/>
                </a:lnTo>
                <a:lnTo>
                  <a:pt x="11301259" y="5495237"/>
                </a:lnTo>
                <a:lnTo>
                  <a:pt x="0" y="5495237"/>
                </a:lnTo>
                <a:lnTo>
                  <a:pt x="0" y="0"/>
                </a:lnTo>
                <a:close/>
              </a:path>
            </a:pathLst>
          </a:custGeom>
          <a:blipFill>
            <a:blip r:embed="rId4"/>
            <a:stretch>
              <a:fillRect l="0" t="0" r="0" b="0"/>
            </a:stretch>
          </a:blipFill>
        </p:spPr>
      </p:sp>
      <p:sp>
        <p:nvSpPr>
          <p:cNvPr name="Freeform 6" id="6"/>
          <p:cNvSpPr/>
          <p:nvPr/>
        </p:nvSpPr>
        <p:spPr>
          <a:xfrm flipH="false" flipV="false" rot="0">
            <a:off x="4832634" y="3823710"/>
            <a:ext cx="1239607" cy="6356958"/>
          </a:xfrm>
          <a:custGeom>
            <a:avLst/>
            <a:gdLst/>
            <a:ahLst/>
            <a:cxnLst/>
            <a:rect r="r" b="b" t="t" l="l"/>
            <a:pathLst>
              <a:path h="6356958" w="1239607">
                <a:moveTo>
                  <a:pt x="0" y="0"/>
                </a:moveTo>
                <a:lnTo>
                  <a:pt x="1239607" y="0"/>
                </a:lnTo>
                <a:lnTo>
                  <a:pt x="1239607" y="6356958"/>
                </a:lnTo>
                <a:lnTo>
                  <a:pt x="0" y="6356958"/>
                </a:lnTo>
                <a:lnTo>
                  <a:pt x="0" y="0"/>
                </a:lnTo>
                <a:close/>
              </a:path>
            </a:pathLst>
          </a:custGeom>
          <a:blipFill>
            <a:blip r:embed="rId5"/>
            <a:stretch>
              <a:fillRect l="0" t="0" r="0" b="0"/>
            </a:stretch>
          </a:blipFill>
        </p:spPr>
      </p:sp>
      <p:sp>
        <p:nvSpPr>
          <p:cNvPr name="TextBox 7" id="7"/>
          <p:cNvSpPr txBox="true"/>
          <p:nvPr/>
        </p:nvSpPr>
        <p:spPr>
          <a:xfrm rot="0">
            <a:off x="3672443" y="-88395"/>
            <a:ext cx="11878309" cy="39433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3 :</a:t>
            </a:r>
          </a:p>
          <a:p>
            <a:pPr algn="l">
              <a:lnSpc>
                <a:spcPts val="7800"/>
              </a:lnSpc>
            </a:pPr>
            <a:r>
              <a:rPr lang="en-US" sz="6000">
                <a:solidFill>
                  <a:srgbClr val="FFFFFF"/>
                </a:solidFill>
                <a:latin typeface="Lora"/>
                <a:ea typeface="Lora"/>
                <a:cs typeface="Lora"/>
                <a:sym typeface="Lora"/>
              </a:rPr>
              <a:t>TRIỂN KHAI &amp; KIỂM THỬ HỆ THỐNG</a:t>
            </a:r>
          </a:p>
          <a:p>
            <a:pPr algn="l">
              <a:lnSpc>
                <a:spcPts val="7800"/>
              </a:lnSpc>
            </a:pPr>
          </a:p>
        </p:txBody>
      </p:sp>
      <p:sp>
        <p:nvSpPr>
          <p:cNvPr name="TextBox 8" id="8"/>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Kiểm thử hệ thống</a:t>
            </a:r>
          </a:p>
          <a:p>
            <a:pPr algn="ctr">
              <a:lnSpc>
                <a:spcPts val="3900"/>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902205"/>
            <a:ext cx="11878309" cy="1962150"/>
          </a:xfrm>
          <a:prstGeom prst="rect">
            <a:avLst/>
          </a:prstGeom>
        </p:spPr>
        <p:txBody>
          <a:bodyPr anchor="t" rtlCol="false" tIns="0" lIns="0" bIns="0" rIns="0">
            <a:spAutoFit/>
          </a:bodyPr>
          <a:lstStyle/>
          <a:p>
            <a:pPr algn="ctr">
              <a:lnSpc>
                <a:spcPts val="7800"/>
              </a:lnSpc>
            </a:pPr>
            <a:r>
              <a:rPr lang="en-US" sz="6000">
                <a:solidFill>
                  <a:srgbClr val="FFFFFF"/>
                </a:solidFill>
                <a:latin typeface="Lora"/>
                <a:ea typeface="Lora"/>
                <a:cs typeface="Lora"/>
                <a:sym typeface="Lora"/>
              </a:rPr>
              <a:t>KẾT LUẬN</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 Kết quả đạt được</a:t>
            </a:r>
          </a:p>
          <a:p>
            <a:pPr algn="ctr">
              <a:lnSpc>
                <a:spcPts val="3900"/>
              </a:lnSpc>
              <a:spcBef>
                <a:spcPct val="0"/>
              </a:spcBef>
            </a:pPr>
          </a:p>
        </p:txBody>
      </p:sp>
      <p:sp>
        <p:nvSpPr>
          <p:cNvPr name="TextBox 7" id="7"/>
          <p:cNvSpPr txBox="true"/>
          <p:nvPr/>
        </p:nvSpPr>
        <p:spPr>
          <a:xfrm rot="0">
            <a:off x="861365" y="4670392"/>
            <a:ext cx="17500467" cy="3952875"/>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 Hệ thống hoạt động ổn định và hiệu quả: Sau quá trình triển khai và kiểm thử, hệ thống đã cho thấy sự ổn định, với tất cả các chức năng chính hoạt động mượt mà, đáp ứng nhu cầu của người dùng mà không gặp phải sự cố lớn</a:t>
            </a:r>
          </a:p>
          <a:p>
            <a:pPr algn="l">
              <a:lnSpc>
                <a:spcPts val="3900"/>
              </a:lnSpc>
            </a:pPr>
            <a:r>
              <a:rPr lang="en-US" sz="3000">
                <a:solidFill>
                  <a:srgbClr val="000000"/>
                </a:solidFill>
                <a:latin typeface="Lora"/>
                <a:ea typeface="Lora"/>
                <a:cs typeface="Lora"/>
                <a:sym typeface="Lora"/>
              </a:rPr>
              <a:t>- Đảm bảo bảo mật thông tin người dùng.</a:t>
            </a:r>
          </a:p>
          <a:p>
            <a:pPr algn="l">
              <a:lnSpc>
                <a:spcPts val="3900"/>
              </a:lnSpc>
            </a:pPr>
            <a:r>
              <a:rPr lang="en-US" sz="3000">
                <a:solidFill>
                  <a:srgbClr val="000000"/>
                </a:solidFill>
                <a:latin typeface="Lora"/>
                <a:ea typeface="Lora"/>
                <a:cs typeface="Lora"/>
                <a:sym typeface="Lora"/>
              </a:rPr>
              <a:t> -Với chức năng thêm ,sửa ,xóa ,đăng ký và đăng nhập một cách nhanh chóng .</a:t>
            </a:r>
          </a:p>
          <a:p>
            <a:pPr algn="ctr">
              <a:lnSpc>
                <a:spcPts val="3900"/>
              </a:lnSpc>
            </a:pPr>
          </a:p>
          <a:p>
            <a:pPr algn="ctr">
              <a:lnSpc>
                <a:spcPts val="3900"/>
              </a:lnSpc>
            </a:pPr>
          </a:p>
          <a:p>
            <a:pPr algn="ctr">
              <a:lnSpc>
                <a:spcPts val="3900"/>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902205"/>
            <a:ext cx="11878309" cy="1962150"/>
          </a:xfrm>
          <a:prstGeom prst="rect">
            <a:avLst/>
          </a:prstGeom>
        </p:spPr>
        <p:txBody>
          <a:bodyPr anchor="t" rtlCol="false" tIns="0" lIns="0" bIns="0" rIns="0">
            <a:spAutoFit/>
          </a:bodyPr>
          <a:lstStyle/>
          <a:p>
            <a:pPr algn="ctr">
              <a:lnSpc>
                <a:spcPts val="7800"/>
              </a:lnSpc>
            </a:pPr>
            <a:r>
              <a:rPr lang="en-US" sz="6000">
                <a:solidFill>
                  <a:srgbClr val="FFFFFF"/>
                </a:solidFill>
                <a:latin typeface="Lora"/>
                <a:ea typeface="Lora"/>
                <a:cs typeface="Lora"/>
                <a:sym typeface="Lora"/>
              </a:rPr>
              <a:t>KẾT LUẬN</a:t>
            </a:r>
          </a:p>
          <a:p>
            <a:pPr algn="l">
              <a:lnSpc>
                <a:spcPts val="7800"/>
              </a:lnSpc>
            </a:pPr>
          </a:p>
        </p:txBody>
      </p:sp>
      <p:sp>
        <p:nvSpPr>
          <p:cNvPr name="TextBox 6" id="6"/>
          <p:cNvSpPr txBox="true"/>
          <p:nvPr/>
        </p:nvSpPr>
        <p:spPr>
          <a:xfrm rot="0">
            <a:off x="1028700" y="4039373"/>
            <a:ext cx="3959208" cy="981075"/>
          </a:xfrm>
          <a:prstGeom prst="rect">
            <a:avLst/>
          </a:prstGeom>
        </p:spPr>
        <p:txBody>
          <a:bodyPr anchor="t" rtlCol="false" tIns="0" lIns="0" bIns="0" rIns="0">
            <a:spAutoFit/>
          </a:bodyPr>
          <a:lstStyle/>
          <a:p>
            <a:pPr algn="ctr">
              <a:lnSpc>
                <a:spcPts val="3900"/>
              </a:lnSpc>
            </a:pPr>
            <a:r>
              <a:rPr lang="en-US" sz="3000" b="true">
                <a:solidFill>
                  <a:srgbClr val="000000"/>
                </a:solidFill>
                <a:latin typeface="Lora Bold"/>
                <a:ea typeface="Lora Bold"/>
                <a:cs typeface="Lora Bold"/>
                <a:sym typeface="Lora Bold"/>
              </a:rPr>
              <a:t>Hạn chế:</a:t>
            </a:r>
          </a:p>
          <a:p>
            <a:pPr algn="ctr">
              <a:lnSpc>
                <a:spcPts val="3900"/>
              </a:lnSpc>
              <a:spcBef>
                <a:spcPct val="0"/>
              </a:spcBef>
            </a:pPr>
          </a:p>
        </p:txBody>
      </p:sp>
      <p:sp>
        <p:nvSpPr>
          <p:cNvPr name="TextBox 7" id="7"/>
          <p:cNvSpPr txBox="true"/>
          <p:nvPr/>
        </p:nvSpPr>
        <p:spPr>
          <a:xfrm rot="0">
            <a:off x="861365" y="4670392"/>
            <a:ext cx="17254363" cy="4448175"/>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 Một số tính năng nâng cao chưa được triển khai hoàn chỉnh: Một số tính năng như phân tích dữ liệu người dùng và quản lý được hết tất cả các thông tin của người dùng có nguy cơ bị rò rỉ ra phía ngoài  vẫn chưa được phát triển đầy đủ, điều này có thể hạn chế khả năng cạnh tranh của hệ thống trong tương lai.</a:t>
            </a:r>
          </a:p>
          <a:p>
            <a:pPr algn="l">
              <a:lnSpc>
                <a:spcPts val="3900"/>
              </a:lnSpc>
            </a:pPr>
            <a:r>
              <a:rPr lang="en-US" sz="3000">
                <a:solidFill>
                  <a:srgbClr val="000000"/>
                </a:solidFill>
                <a:latin typeface="Lora"/>
                <a:ea typeface="Lora"/>
                <a:cs typeface="Lora"/>
                <a:sym typeface="Lora"/>
              </a:rPr>
              <a:t> -Cần cải thiện thêm về giao diện người dùng để dễ sử dụng hơn.</a:t>
            </a:r>
          </a:p>
          <a:p>
            <a:pPr algn="l">
              <a:lnSpc>
                <a:spcPts val="3900"/>
              </a:lnSpc>
            </a:pPr>
            <a:r>
              <a:rPr lang="en-US" sz="3000">
                <a:solidFill>
                  <a:srgbClr val="000000"/>
                </a:solidFill>
                <a:latin typeface="Lora"/>
                <a:ea typeface="Lora"/>
                <a:cs typeface="Lora"/>
                <a:sym typeface="Lora"/>
              </a:rPr>
              <a:t> - Cần tiếp tục theo dõi hiệu suất để tối ưu hóa trong tương lai</a:t>
            </a:r>
          </a:p>
          <a:p>
            <a:pPr algn="l">
              <a:lnSpc>
                <a:spcPts val="3900"/>
              </a:lnSpc>
            </a:pPr>
          </a:p>
          <a:p>
            <a:pPr algn="l">
              <a:lnSpc>
                <a:spcPts val="3900"/>
              </a:lnSpc>
            </a:pPr>
          </a:p>
          <a:p>
            <a:pPr algn="ctr">
              <a:lnSpc>
                <a:spcPts val="3900"/>
              </a:lnSpc>
              <a:spcBef>
                <a:spcPct val="0"/>
              </a:spcBef>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364219" y="9535079"/>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902205"/>
            <a:ext cx="11878309" cy="1962150"/>
          </a:xfrm>
          <a:prstGeom prst="rect">
            <a:avLst/>
          </a:prstGeom>
        </p:spPr>
        <p:txBody>
          <a:bodyPr anchor="t" rtlCol="false" tIns="0" lIns="0" bIns="0" rIns="0">
            <a:spAutoFit/>
          </a:bodyPr>
          <a:lstStyle/>
          <a:p>
            <a:pPr algn="ctr">
              <a:lnSpc>
                <a:spcPts val="7800"/>
              </a:lnSpc>
            </a:pPr>
            <a:r>
              <a:rPr lang="en-US" sz="6000">
                <a:solidFill>
                  <a:srgbClr val="FFFFFF"/>
                </a:solidFill>
                <a:latin typeface="Lora"/>
                <a:ea typeface="Lora"/>
                <a:cs typeface="Lora"/>
                <a:sym typeface="Lora"/>
              </a:rPr>
              <a:t>TÀI LIỆU THAM KHẢO</a:t>
            </a:r>
          </a:p>
          <a:p>
            <a:pPr algn="l">
              <a:lnSpc>
                <a:spcPts val="7800"/>
              </a:lnSpc>
            </a:pPr>
          </a:p>
        </p:txBody>
      </p:sp>
      <p:sp>
        <p:nvSpPr>
          <p:cNvPr name="TextBox 6" id="6"/>
          <p:cNvSpPr txBox="true"/>
          <p:nvPr/>
        </p:nvSpPr>
        <p:spPr>
          <a:xfrm rot="0">
            <a:off x="1028700" y="4079742"/>
            <a:ext cx="9994290" cy="3952875"/>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Tài liệu tiếng việt và tiếng anh (theo chuẩn IEEE, …)</a:t>
            </a:r>
          </a:p>
          <a:p>
            <a:pPr algn="l">
              <a:lnSpc>
                <a:spcPts val="3900"/>
              </a:lnSpc>
            </a:pPr>
            <a:r>
              <a:rPr lang="en-US" sz="3000">
                <a:solidFill>
                  <a:srgbClr val="000000"/>
                </a:solidFill>
                <a:latin typeface="Lora"/>
                <a:ea typeface="Lora"/>
                <a:cs typeface="Lora"/>
                <a:sym typeface="Lora"/>
              </a:rPr>
              <a:t>1. https://docs.djangoproject.com/en/5.1/</a:t>
            </a:r>
          </a:p>
          <a:p>
            <a:pPr algn="l">
              <a:lnSpc>
                <a:spcPts val="3900"/>
              </a:lnSpc>
            </a:pPr>
            <a:r>
              <a:rPr lang="en-US" sz="3000">
                <a:solidFill>
                  <a:srgbClr val="000000"/>
                </a:solidFill>
                <a:latin typeface="Lora"/>
                <a:ea typeface="Lora"/>
                <a:cs typeface="Lora"/>
                <a:sym typeface="Lora"/>
              </a:rPr>
              <a:t>2.https://simpleisbetterthancomplex.com/</a:t>
            </a:r>
          </a:p>
          <a:p>
            <a:pPr algn="l">
              <a:lnSpc>
                <a:spcPts val="3900"/>
              </a:lnSpc>
            </a:pPr>
            <a:r>
              <a:rPr lang="en-US" sz="3000">
                <a:solidFill>
                  <a:srgbClr val="000000"/>
                </a:solidFill>
                <a:latin typeface="Lora"/>
                <a:ea typeface="Lora"/>
                <a:cs typeface="Lora"/>
                <a:sym typeface="Lora"/>
              </a:rPr>
              <a:t>3.https://dev.to/</a:t>
            </a:r>
          </a:p>
          <a:p>
            <a:pPr algn="l">
              <a:lnSpc>
                <a:spcPts val="3900"/>
              </a:lnSpc>
            </a:pPr>
            <a:r>
              <a:rPr lang="en-US" sz="3000">
                <a:solidFill>
                  <a:srgbClr val="000000"/>
                </a:solidFill>
                <a:latin typeface="Lora"/>
                <a:ea typeface="Lora"/>
                <a:cs typeface="Lora"/>
                <a:sym typeface="Lora"/>
              </a:rPr>
              <a:t>5.  https://github.com/pavan6029/django-social-media</a:t>
            </a:r>
          </a:p>
          <a:p>
            <a:pPr algn="l">
              <a:lnSpc>
                <a:spcPts val="3900"/>
              </a:lnSpc>
            </a:pPr>
          </a:p>
          <a:p>
            <a:pPr algn="ctr">
              <a:lnSpc>
                <a:spcPts val="3900"/>
              </a:lnSpc>
              <a:spcBef>
                <a:spcPct val="0"/>
              </a:spcBef>
            </a:pPr>
          </a:p>
        </p:txBody>
      </p:sp>
    </p:spTree>
  </p:cSld>
  <p:clrMapOvr>
    <a:masterClrMapping/>
  </p:clrMapOvr>
</p:sld>
</file>

<file path=ppt/slides/slide6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5630" y="2910802"/>
            <a:ext cx="12812370" cy="2909031"/>
            <a:chOff x="0" y="0"/>
            <a:chExt cx="5897419" cy="1339001"/>
          </a:xfrm>
        </p:grpSpPr>
        <p:sp>
          <p:nvSpPr>
            <p:cNvPr name="Freeform 3" id="3"/>
            <p:cNvSpPr/>
            <p:nvPr/>
          </p:nvSpPr>
          <p:spPr>
            <a:xfrm flipH="false" flipV="false" rot="0">
              <a:off x="0" y="0"/>
              <a:ext cx="5897419" cy="1339001"/>
            </a:xfrm>
            <a:custGeom>
              <a:avLst/>
              <a:gdLst/>
              <a:ahLst/>
              <a:cxnLst/>
              <a:rect r="r" b="b" t="t" l="l"/>
              <a:pathLst>
                <a:path h="1339001" w="5897419">
                  <a:moveTo>
                    <a:pt x="0" y="0"/>
                  </a:moveTo>
                  <a:lnTo>
                    <a:pt x="5897419" y="0"/>
                  </a:lnTo>
                  <a:lnTo>
                    <a:pt x="5897419" y="1339001"/>
                  </a:lnTo>
                  <a:lnTo>
                    <a:pt x="0" y="1339001"/>
                  </a:lnTo>
                  <a:close/>
                </a:path>
              </a:pathLst>
            </a:custGeom>
            <a:solidFill>
              <a:srgbClr val="EDECED"/>
            </a:solidFill>
          </p:spPr>
        </p:sp>
      </p:grpSp>
      <p:grpSp>
        <p:nvGrpSpPr>
          <p:cNvPr name="Group 4" id="4"/>
          <p:cNvGrpSpPr/>
          <p:nvPr/>
        </p:nvGrpSpPr>
        <p:grpSpPr>
          <a:xfrm rot="0">
            <a:off x="0" y="0"/>
            <a:ext cx="18288000" cy="4132500"/>
            <a:chOff x="0" y="0"/>
            <a:chExt cx="8083714" cy="1826659"/>
          </a:xfrm>
        </p:grpSpPr>
        <p:sp>
          <p:nvSpPr>
            <p:cNvPr name="Freeform 5" id="5"/>
            <p:cNvSpPr/>
            <p:nvPr/>
          </p:nvSpPr>
          <p:spPr>
            <a:xfrm flipH="false" flipV="false" rot="0">
              <a:off x="0" y="0"/>
              <a:ext cx="8083714" cy="1826659"/>
            </a:xfrm>
            <a:custGeom>
              <a:avLst/>
              <a:gdLst/>
              <a:ahLst/>
              <a:cxnLst/>
              <a:rect r="r" b="b" t="t" l="l"/>
              <a:pathLst>
                <a:path h="1826659" w="8083714">
                  <a:moveTo>
                    <a:pt x="0" y="0"/>
                  </a:moveTo>
                  <a:lnTo>
                    <a:pt x="8083714" y="0"/>
                  </a:lnTo>
                  <a:lnTo>
                    <a:pt x="8083714" y="1826659"/>
                  </a:lnTo>
                  <a:lnTo>
                    <a:pt x="0" y="1826659"/>
                  </a:lnTo>
                  <a:close/>
                </a:path>
              </a:pathLst>
            </a:custGeom>
            <a:solidFill>
              <a:srgbClr val="1E3256"/>
            </a:solidFill>
          </p:spPr>
        </p:sp>
      </p:grpSp>
      <p:sp>
        <p:nvSpPr>
          <p:cNvPr name="Freeform 6" id="6"/>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540264" y="4593918"/>
            <a:ext cx="7364683" cy="4900862"/>
          </a:xfrm>
          <a:custGeom>
            <a:avLst/>
            <a:gdLst/>
            <a:ahLst/>
            <a:cxnLst/>
            <a:rect r="r" b="b" t="t" l="l"/>
            <a:pathLst>
              <a:path h="4900862" w="7364683">
                <a:moveTo>
                  <a:pt x="0" y="0"/>
                </a:moveTo>
                <a:lnTo>
                  <a:pt x="7364683" y="0"/>
                </a:lnTo>
                <a:lnTo>
                  <a:pt x="7364683" y="4900861"/>
                </a:lnTo>
                <a:lnTo>
                  <a:pt x="0" y="4900861"/>
                </a:lnTo>
                <a:lnTo>
                  <a:pt x="0" y="0"/>
                </a:lnTo>
                <a:close/>
              </a:path>
            </a:pathLst>
          </a:custGeom>
          <a:blipFill>
            <a:blip r:embed="rId4"/>
            <a:stretch>
              <a:fillRect l="0" t="0" r="0" b="0"/>
            </a:stretch>
          </a:blipFill>
        </p:spPr>
      </p:sp>
      <p:sp>
        <p:nvSpPr>
          <p:cNvPr name="TextBox 8" id="8"/>
          <p:cNvSpPr txBox="true"/>
          <p:nvPr/>
        </p:nvSpPr>
        <p:spPr>
          <a:xfrm rot="0">
            <a:off x="3918548" y="639816"/>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9" id="9"/>
          <p:cNvSpPr txBox="true"/>
          <p:nvPr/>
        </p:nvSpPr>
        <p:spPr>
          <a:xfrm rot="0">
            <a:off x="1028700" y="4336743"/>
            <a:ext cx="7382804" cy="485775"/>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Lora Bold"/>
                <a:ea typeface="Lora Bold"/>
                <a:cs typeface="Lora Bold"/>
                <a:sym typeface="Lora Bold"/>
              </a:rPr>
              <a:t> Các loại hình website trang mạng xã hội </a:t>
            </a:r>
          </a:p>
        </p:txBody>
      </p:sp>
      <p:sp>
        <p:nvSpPr>
          <p:cNvPr name="TextBox 10" id="10"/>
          <p:cNvSpPr txBox="true"/>
          <p:nvPr/>
        </p:nvSpPr>
        <p:spPr>
          <a:xfrm rot="0">
            <a:off x="1625154" y="5114925"/>
            <a:ext cx="7334017" cy="4842510"/>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-Mạng xã hội kết nối với các thương hiệu:</a:t>
            </a:r>
          </a:p>
          <a:p>
            <a:pPr algn="l">
              <a:lnSpc>
                <a:spcPts val="3900"/>
              </a:lnSpc>
            </a:pPr>
            <a:r>
              <a:rPr lang="en-US" sz="3000">
                <a:solidFill>
                  <a:srgbClr val="000000"/>
                </a:solidFill>
                <a:latin typeface="Lora"/>
                <a:ea typeface="Lora"/>
                <a:cs typeface="Lora"/>
                <a:sym typeface="Lora"/>
              </a:rPr>
              <a:t> Mục đích: Các doanh nghiệp và thương hiệu sử dụng mạng xã hội để quảng bá sản phẩm, kết nối với khách hàng và xây dựng thương hiệu.</a:t>
            </a:r>
          </a:p>
          <a:p>
            <a:pPr algn="l">
              <a:lnSpc>
                <a:spcPts val="3900"/>
              </a:lnSpc>
            </a:pPr>
            <a:r>
              <a:rPr lang="en-US" sz="3000">
                <a:solidFill>
                  <a:srgbClr val="000000"/>
                </a:solidFill>
                <a:latin typeface="Lora"/>
                <a:ea typeface="Lora"/>
                <a:cs typeface="Lora"/>
                <a:sym typeface="Lora"/>
              </a:rPr>
              <a:t>Ví dụ: TikTok, Instagram (có thể kết hợp với các chiến dịch quảng cáo và tiếp thị)</a:t>
            </a:r>
          </a:p>
          <a:p>
            <a:pPr algn="l">
              <a:lnSpc>
                <a:spcPts val="3900"/>
              </a:lnSpc>
            </a:pPr>
          </a:p>
          <a:p>
            <a:pPr algn="l">
              <a:lnSpc>
                <a:spcPts val="3900"/>
              </a:lnSpc>
            </a:pPr>
          </a:p>
          <a:p>
            <a:pPr algn="ctr">
              <a:lnSpc>
                <a:spcPts val="31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23710"/>
            <a:chOff x="0" y="0"/>
            <a:chExt cx="8083714" cy="1690167"/>
          </a:xfrm>
        </p:grpSpPr>
        <p:sp>
          <p:nvSpPr>
            <p:cNvPr name="Freeform 3" id="3"/>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4" id="4"/>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6" id="6"/>
          <p:cNvSpPr txBox="true"/>
          <p:nvPr/>
        </p:nvSpPr>
        <p:spPr>
          <a:xfrm rot="0">
            <a:off x="869748" y="4108732"/>
            <a:ext cx="8582898" cy="1476375"/>
          </a:xfrm>
          <a:prstGeom prst="rect">
            <a:avLst/>
          </a:prstGeom>
        </p:spPr>
        <p:txBody>
          <a:bodyPr anchor="t" rtlCol="false" tIns="0" lIns="0" bIns="0" rIns="0">
            <a:spAutoFit/>
          </a:bodyPr>
          <a:lstStyle/>
          <a:p>
            <a:pPr algn="just">
              <a:lnSpc>
                <a:spcPts val="3900"/>
              </a:lnSpc>
            </a:pPr>
            <a:r>
              <a:rPr lang="en-US" sz="3000" b="true">
                <a:solidFill>
                  <a:srgbClr val="000000"/>
                </a:solidFill>
                <a:latin typeface="Lora Bold"/>
                <a:ea typeface="Lora Bold"/>
                <a:cs typeface="Lora Bold"/>
                <a:sym typeface="Lora Bold"/>
              </a:rPr>
              <a:t>Phân loại các mô hình website trang mạng xã hội </a:t>
            </a:r>
          </a:p>
          <a:p>
            <a:pPr algn="ctr">
              <a:lnSpc>
                <a:spcPts val="3900"/>
              </a:lnSpc>
              <a:spcBef>
                <a:spcPct val="0"/>
              </a:spcBef>
            </a:pPr>
          </a:p>
        </p:txBody>
      </p:sp>
      <p:sp>
        <p:nvSpPr>
          <p:cNvPr name="TextBox 7" id="7"/>
          <p:cNvSpPr txBox="true"/>
          <p:nvPr/>
        </p:nvSpPr>
        <p:spPr>
          <a:xfrm rot="0">
            <a:off x="1028700" y="5445187"/>
            <a:ext cx="7334017" cy="2861310"/>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Facebook (Mạng xã hội kết nối cá nhân): Là mạng xã hội lớn nhất thế giới, với hơn 2,9 tỷ người dùng.Phục vụ kết nối cá nhân, chia sẻ thông tin, hình ảnh, và video.</a:t>
            </a:r>
          </a:p>
          <a:p>
            <a:pPr algn="ctr">
              <a:lnSpc>
                <a:spcPts val="3119"/>
              </a:lnSpc>
              <a:spcBef>
                <a:spcPct val="0"/>
              </a:spcBef>
            </a:pPr>
          </a:p>
        </p:txBody>
      </p:sp>
      <p:sp>
        <p:nvSpPr>
          <p:cNvPr name="TextBox 8" id="8"/>
          <p:cNvSpPr txBox="true"/>
          <p:nvPr/>
        </p:nvSpPr>
        <p:spPr>
          <a:xfrm rot="0">
            <a:off x="8689938" y="5445187"/>
            <a:ext cx="9598062" cy="29622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 Instagram,TikTok (Mạng xã hội chia sẻ hình ảnh và video ngắn):Nơi người dùng chia sẻ hình ảnh và video, đặc biệt phổ biến trong giới trẻ và người nổi tiếng,nền tảng video ngắn đang phát triển nhanh chóng, với hàng tỷ người dùng trên toàn cầu.</a:t>
            </a:r>
          </a:p>
          <a:p>
            <a:pPr algn="ctr">
              <a:lnSpc>
                <a:spcPts val="39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75630" y="2910802"/>
            <a:ext cx="12812370" cy="2909031"/>
            <a:chOff x="0" y="0"/>
            <a:chExt cx="5897419" cy="1339001"/>
          </a:xfrm>
        </p:grpSpPr>
        <p:sp>
          <p:nvSpPr>
            <p:cNvPr name="Freeform 3" id="3"/>
            <p:cNvSpPr/>
            <p:nvPr/>
          </p:nvSpPr>
          <p:spPr>
            <a:xfrm flipH="false" flipV="false" rot="0">
              <a:off x="0" y="0"/>
              <a:ext cx="5897419" cy="1339001"/>
            </a:xfrm>
            <a:custGeom>
              <a:avLst/>
              <a:gdLst/>
              <a:ahLst/>
              <a:cxnLst/>
              <a:rect r="r" b="b" t="t" l="l"/>
              <a:pathLst>
                <a:path h="1339001" w="5897419">
                  <a:moveTo>
                    <a:pt x="0" y="0"/>
                  </a:moveTo>
                  <a:lnTo>
                    <a:pt x="5897419" y="0"/>
                  </a:lnTo>
                  <a:lnTo>
                    <a:pt x="5897419" y="1339001"/>
                  </a:lnTo>
                  <a:lnTo>
                    <a:pt x="0" y="1339001"/>
                  </a:lnTo>
                  <a:close/>
                </a:path>
              </a:pathLst>
            </a:custGeom>
            <a:solidFill>
              <a:srgbClr val="EDECED"/>
            </a:solidFill>
          </p:spPr>
        </p:sp>
      </p:grpSp>
      <p:grpSp>
        <p:nvGrpSpPr>
          <p:cNvPr name="Group 4" id="4"/>
          <p:cNvGrpSpPr/>
          <p:nvPr/>
        </p:nvGrpSpPr>
        <p:grpSpPr>
          <a:xfrm rot="0">
            <a:off x="0" y="0"/>
            <a:ext cx="18288000" cy="3823710"/>
            <a:chOff x="0" y="0"/>
            <a:chExt cx="8083714" cy="1690167"/>
          </a:xfrm>
        </p:grpSpPr>
        <p:sp>
          <p:nvSpPr>
            <p:cNvPr name="Freeform 5" id="5"/>
            <p:cNvSpPr/>
            <p:nvPr/>
          </p:nvSpPr>
          <p:spPr>
            <a:xfrm flipH="false" flipV="false" rot="0">
              <a:off x="0" y="0"/>
              <a:ext cx="8083714" cy="1690167"/>
            </a:xfrm>
            <a:custGeom>
              <a:avLst/>
              <a:gdLst/>
              <a:ahLst/>
              <a:cxnLst/>
              <a:rect r="r" b="b" t="t" l="l"/>
              <a:pathLst>
                <a:path h="1690167" w="8083714">
                  <a:moveTo>
                    <a:pt x="0" y="0"/>
                  </a:moveTo>
                  <a:lnTo>
                    <a:pt x="8083714" y="0"/>
                  </a:lnTo>
                  <a:lnTo>
                    <a:pt x="8083714" y="1690167"/>
                  </a:lnTo>
                  <a:lnTo>
                    <a:pt x="0" y="1690167"/>
                  </a:lnTo>
                  <a:close/>
                </a:path>
              </a:pathLst>
            </a:custGeom>
            <a:solidFill>
              <a:srgbClr val="1E3256"/>
            </a:solidFill>
          </p:spPr>
        </p:sp>
      </p:grpSp>
      <p:sp>
        <p:nvSpPr>
          <p:cNvPr name="Freeform 6" id="6"/>
          <p:cNvSpPr/>
          <p:nvPr/>
        </p:nvSpPr>
        <p:spPr>
          <a:xfrm flipH="false" flipV="false" rot="0">
            <a:off x="1028700" y="9461248"/>
            <a:ext cx="317826" cy="197052"/>
          </a:xfrm>
          <a:custGeom>
            <a:avLst/>
            <a:gdLst/>
            <a:ahLst/>
            <a:cxnLst/>
            <a:rect r="r" b="b" t="t" l="l"/>
            <a:pathLst>
              <a:path h="197052" w="317826">
                <a:moveTo>
                  <a:pt x="0" y="0"/>
                </a:moveTo>
                <a:lnTo>
                  <a:pt x="317826" y="0"/>
                </a:lnTo>
                <a:lnTo>
                  <a:pt x="317826" y="197052"/>
                </a:lnTo>
                <a:lnTo>
                  <a:pt x="0" y="197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672443" y="406905"/>
            <a:ext cx="11878309" cy="2952750"/>
          </a:xfrm>
          <a:prstGeom prst="rect">
            <a:avLst/>
          </a:prstGeom>
        </p:spPr>
        <p:txBody>
          <a:bodyPr anchor="t" rtlCol="false" tIns="0" lIns="0" bIns="0" rIns="0">
            <a:spAutoFit/>
          </a:bodyPr>
          <a:lstStyle/>
          <a:p>
            <a:pPr algn="l">
              <a:lnSpc>
                <a:spcPts val="7800"/>
              </a:lnSpc>
            </a:pPr>
            <a:r>
              <a:rPr lang="en-US" sz="6000">
                <a:solidFill>
                  <a:srgbClr val="FFFFFF"/>
                </a:solidFill>
                <a:latin typeface="Lora"/>
                <a:ea typeface="Lora"/>
                <a:cs typeface="Lora"/>
                <a:sym typeface="Lora"/>
              </a:rPr>
              <a:t>CHƯƠNG 1 : GIỚI THIỆU VỀ WEBSITE MẠNG XÃ HỘI BẰNG DJANGO TRONG PYTHON</a:t>
            </a:r>
          </a:p>
        </p:txBody>
      </p:sp>
      <p:sp>
        <p:nvSpPr>
          <p:cNvPr name="TextBox 8" id="8"/>
          <p:cNvSpPr txBox="true"/>
          <p:nvPr/>
        </p:nvSpPr>
        <p:spPr>
          <a:xfrm rot="0">
            <a:off x="869748" y="4108732"/>
            <a:ext cx="8582898" cy="1476375"/>
          </a:xfrm>
          <a:prstGeom prst="rect">
            <a:avLst/>
          </a:prstGeom>
        </p:spPr>
        <p:txBody>
          <a:bodyPr anchor="t" rtlCol="false" tIns="0" lIns="0" bIns="0" rIns="0">
            <a:spAutoFit/>
          </a:bodyPr>
          <a:lstStyle/>
          <a:p>
            <a:pPr algn="just">
              <a:lnSpc>
                <a:spcPts val="3900"/>
              </a:lnSpc>
            </a:pPr>
            <a:r>
              <a:rPr lang="en-US" sz="3000" b="true">
                <a:solidFill>
                  <a:srgbClr val="000000"/>
                </a:solidFill>
                <a:latin typeface="Lora Bold"/>
                <a:ea typeface="Lora Bold"/>
                <a:cs typeface="Lora Bold"/>
                <a:sym typeface="Lora Bold"/>
              </a:rPr>
              <a:t>Phân loại các mô hình website trang mạng xã hội </a:t>
            </a:r>
          </a:p>
          <a:p>
            <a:pPr algn="ctr">
              <a:lnSpc>
                <a:spcPts val="3900"/>
              </a:lnSpc>
              <a:spcBef>
                <a:spcPct val="0"/>
              </a:spcBef>
            </a:pPr>
          </a:p>
        </p:txBody>
      </p:sp>
      <p:sp>
        <p:nvSpPr>
          <p:cNvPr name="TextBox 9" id="9"/>
          <p:cNvSpPr txBox="true"/>
          <p:nvPr/>
        </p:nvSpPr>
        <p:spPr>
          <a:xfrm rot="0">
            <a:off x="1028700" y="5445187"/>
            <a:ext cx="7334017" cy="3356610"/>
          </a:xfrm>
          <a:prstGeom prst="rect">
            <a:avLst/>
          </a:prstGeom>
        </p:spPr>
        <p:txBody>
          <a:bodyPr anchor="t" rtlCol="false" tIns="0" lIns="0" bIns="0" rIns="0">
            <a:spAutoFit/>
          </a:bodyPr>
          <a:lstStyle/>
          <a:p>
            <a:pPr algn="l">
              <a:lnSpc>
                <a:spcPts val="3900"/>
              </a:lnSpc>
            </a:pPr>
            <a:r>
              <a:rPr lang="en-US" sz="3000">
                <a:solidFill>
                  <a:srgbClr val="000000"/>
                </a:solidFill>
                <a:latin typeface="Lora"/>
                <a:ea typeface="Lora"/>
                <a:cs typeface="Lora"/>
                <a:sym typeface="Lora"/>
              </a:rPr>
              <a:t>- YouTube,Twitch: (Mạng xã hội giải trí và nội dung sáng tạo): Nền tảng chia sẻ và xem video lớn nhất, với hàng triệu kênh nội dung đa dạng,tập trung vào phát trực tiếp, đặc biệt trong cộng đồng game thủ.</a:t>
            </a:r>
          </a:p>
          <a:p>
            <a:pPr algn="ctr">
              <a:lnSpc>
                <a:spcPts val="3119"/>
              </a:lnSpc>
              <a:spcBef>
                <a:spcPct val="0"/>
              </a:spcBef>
            </a:pPr>
          </a:p>
        </p:txBody>
      </p:sp>
      <p:sp>
        <p:nvSpPr>
          <p:cNvPr name="TextBox 10" id="10"/>
          <p:cNvSpPr txBox="true"/>
          <p:nvPr/>
        </p:nvSpPr>
        <p:spPr>
          <a:xfrm rot="0">
            <a:off x="8689938" y="5445187"/>
            <a:ext cx="9598062" cy="2466975"/>
          </a:xfrm>
          <a:prstGeom prst="rect">
            <a:avLst/>
          </a:prstGeom>
        </p:spPr>
        <p:txBody>
          <a:bodyPr anchor="t" rtlCol="false" tIns="0" lIns="0" bIns="0" rIns="0">
            <a:spAutoFit/>
          </a:bodyPr>
          <a:lstStyle/>
          <a:p>
            <a:pPr algn="ctr">
              <a:lnSpc>
                <a:spcPts val="3900"/>
              </a:lnSpc>
            </a:pPr>
            <a:r>
              <a:rPr lang="en-US" sz="3000">
                <a:solidFill>
                  <a:srgbClr val="000000"/>
                </a:solidFill>
                <a:latin typeface="Lora"/>
                <a:ea typeface="Lora"/>
                <a:cs typeface="Lora"/>
                <a:sym typeface="Lora"/>
              </a:rPr>
              <a:t>-WhatsApp và Messenger,Telegram(Mạng xã hội nhắn tin):Hai ứng dụng nhắn tin phổ biến thuộc Meta, với hàng tỷ người dùng,Nổi bật nhờ tính năng bảo mật cao và khả năng hỗ trợ nhóm lớn.</a:t>
            </a:r>
          </a:p>
          <a:p>
            <a:pPr algn="ctr">
              <a:lnSpc>
                <a:spcPts val="39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DAGZXzkJ4Xo</dc:identifier>
  <dcterms:modified xsi:type="dcterms:W3CDTF">2011-08-01T06:04:30Z</dcterms:modified>
  <cp:revision>1</cp:revision>
  <dc:title>Đề xuất Kinh doanh Thuyết trình Kinh doanh theo Phong cách Khối màu Xanh dương Đậm Xám</dc:title>
</cp:coreProperties>
</file>